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367" r:id="rId3"/>
    <p:sldId id="365" r:id="rId4"/>
    <p:sldId id="363" r:id="rId5"/>
    <p:sldId id="258" r:id="rId6"/>
    <p:sldId id="362" r:id="rId7"/>
    <p:sldId id="264" r:id="rId8"/>
    <p:sldId id="356" r:id="rId9"/>
    <p:sldId id="357" r:id="rId10"/>
    <p:sldId id="358" r:id="rId11"/>
    <p:sldId id="360" r:id="rId12"/>
    <p:sldId id="361" r:id="rId13"/>
    <p:sldId id="368" r:id="rId14"/>
    <p:sldId id="369" r:id="rId15"/>
    <p:sldId id="370" r:id="rId16"/>
    <p:sldId id="371" r:id="rId17"/>
    <p:sldId id="372" r:id="rId18"/>
    <p:sldId id="375" r:id="rId19"/>
    <p:sldId id="374" r:id="rId20"/>
    <p:sldId id="376" r:id="rId21"/>
    <p:sldId id="377" r:id="rId22"/>
    <p:sldId id="378" r:id="rId23"/>
    <p:sldId id="381" r:id="rId24"/>
    <p:sldId id="382" r:id="rId25"/>
    <p:sldId id="383" r:id="rId26"/>
    <p:sldId id="384" r:id="rId27"/>
    <p:sldId id="386" r:id="rId28"/>
    <p:sldId id="387" r:id="rId29"/>
    <p:sldId id="385" r:id="rId30"/>
    <p:sldId id="380" r:id="rId31"/>
    <p:sldId id="389" r:id="rId3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4" autoAdjust="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9E561E-33CB-421C-A825-D32A3274AE95}" type="datetimeFigureOut">
              <a:rPr lang="es-ES" smtClean="0"/>
              <a:pPr/>
              <a:t>21/01/2021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CB982C-92A8-4CC6-81C7-1A4157ECD5AB}" type="slidenum">
              <a:rPr lang="es-ES" smtClean="0"/>
              <a:pPr/>
              <a:t>‹Nº›</a:t>
            </a:fld>
            <a:endParaRPr lang="es-ES"/>
          </a:p>
        </p:txBody>
      </p:sp>
    </p:spTree>
    <p:extLst>
      <p:ext uri="{BB962C8B-B14F-4D97-AF65-F5344CB8AC3E}">
        <p14:creationId xmlns:p14="http://schemas.microsoft.com/office/powerpoint/2010/main" xmlns="" val="12565042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14639674-A36D-482D-875B-73AEFBC88FB5}" type="datetimeFigureOut">
              <a:rPr lang="es-ES" smtClean="0"/>
              <a:pPr/>
              <a:t>21/01/2021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172E327-E9AF-4BD1-B70E-239CD40C4C40}"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4639674-A36D-482D-875B-73AEFBC88FB5}" type="datetimeFigureOut">
              <a:rPr lang="es-ES" smtClean="0"/>
              <a:pPr/>
              <a:t>21/01/2021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172E327-E9AF-4BD1-B70E-239CD40C4C40}"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4639674-A36D-482D-875B-73AEFBC88FB5}" type="datetimeFigureOut">
              <a:rPr lang="es-ES" smtClean="0"/>
              <a:pPr/>
              <a:t>21/01/2021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172E327-E9AF-4BD1-B70E-239CD40C4C40}"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4639674-A36D-482D-875B-73AEFBC88FB5}" type="datetimeFigureOut">
              <a:rPr lang="es-ES" smtClean="0"/>
              <a:pPr/>
              <a:t>21/01/2021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172E327-E9AF-4BD1-B70E-239CD40C4C40}"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4639674-A36D-482D-875B-73AEFBC88FB5}" type="datetimeFigureOut">
              <a:rPr lang="es-ES" smtClean="0"/>
              <a:pPr/>
              <a:t>21/01/2021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172E327-E9AF-4BD1-B70E-239CD40C4C40}"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14639674-A36D-482D-875B-73AEFBC88FB5}" type="datetimeFigureOut">
              <a:rPr lang="es-ES" smtClean="0"/>
              <a:pPr/>
              <a:t>21/01/2021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172E327-E9AF-4BD1-B70E-239CD40C4C40}"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14639674-A36D-482D-875B-73AEFBC88FB5}" type="datetimeFigureOut">
              <a:rPr lang="es-ES" smtClean="0"/>
              <a:pPr/>
              <a:t>21/01/2021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172E327-E9AF-4BD1-B70E-239CD40C4C40}"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14639674-A36D-482D-875B-73AEFBC88FB5}" type="datetimeFigureOut">
              <a:rPr lang="es-ES" smtClean="0"/>
              <a:pPr/>
              <a:t>21/01/2021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D172E327-E9AF-4BD1-B70E-239CD40C4C40}"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4639674-A36D-482D-875B-73AEFBC88FB5}" type="datetimeFigureOut">
              <a:rPr lang="es-ES" smtClean="0"/>
              <a:pPr/>
              <a:t>21/01/2021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172E327-E9AF-4BD1-B70E-239CD40C4C40}"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4639674-A36D-482D-875B-73AEFBC88FB5}" type="datetimeFigureOut">
              <a:rPr lang="es-ES" smtClean="0"/>
              <a:pPr/>
              <a:t>21/01/2021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172E327-E9AF-4BD1-B70E-239CD40C4C40}"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4639674-A36D-482D-875B-73AEFBC88FB5}" type="datetimeFigureOut">
              <a:rPr lang="es-ES" smtClean="0"/>
              <a:pPr/>
              <a:t>21/01/2021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172E327-E9AF-4BD1-B70E-239CD40C4C40}"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639674-A36D-482D-875B-73AEFBC88FB5}" type="datetimeFigureOut">
              <a:rPr lang="es-ES" smtClean="0"/>
              <a:pPr/>
              <a:t>21/01/2021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72E327-E9AF-4BD1-B70E-239CD40C4C40}"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1556792"/>
            <a:ext cx="7772400" cy="1470025"/>
          </a:xfrm>
        </p:spPr>
        <p:txBody>
          <a:bodyPr>
            <a:noAutofit/>
          </a:bodyPr>
          <a:lstStyle/>
          <a:p>
            <a:r>
              <a:rPr lang="es-ES" sz="6000" dirty="0" smtClean="0"/>
              <a:t>ENCUENTRO DE PROFESORES</a:t>
            </a:r>
            <a:br>
              <a:rPr lang="es-ES" sz="6000" dirty="0" smtClean="0"/>
            </a:br>
            <a:r>
              <a:rPr lang="es-ES" sz="6000" dirty="0" smtClean="0"/>
              <a:t>Enero 2021</a:t>
            </a:r>
            <a:endParaRPr lang="es-ES" sz="6000" dirty="0"/>
          </a:p>
        </p:txBody>
      </p:sp>
      <p:sp>
        <p:nvSpPr>
          <p:cNvPr id="3" name="2 Subtítulo"/>
          <p:cNvSpPr>
            <a:spLocks noGrp="1"/>
          </p:cNvSpPr>
          <p:nvPr>
            <p:ph type="subTitle" idx="1"/>
          </p:nvPr>
        </p:nvSpPr>
        <p:spPr>
          <a:xfrm>
            <a:off x="1979712" y="4365104"/>
            <a:ext cx="5256584" cy="1728192"/>
          </a:xfrm>
        </p:spPr>
        <p:txBody>
          <a:bodyPr>
            <a:normAutofit fontScale="92500"/>
          </a:bodyPr>
          <a:lstStyle/>
          <a:p>
            <a:r>
              <a:rPr lang="es-ES" dirty="0" smtClean="0">
                <a:solidFill>
                  <a:srgbClr val="002060"/>
                </a:solidFill>
              </a:rPr>
              <a:t>Vicaría Episcopal de Educación</a:t>
            </a:r>
          </a:p>
          <a:p>
            <a:r>
              <a:rPr lang="es-ES" dirty="0" smtClean="0">
                <a:solidFill>
                  <a:srgbClr val="002060"/>
                </a:solidFill>
              </a:rPr>
              <a:t>Diócesis de Pamplona y Tudela</a:t>
            </a:r>
          </a:p>
          <a:p>
            <a:r>
              <a:rPr lang="es-ES" dirty="0" err="1" smtClean="0">
                <a:solidFill>
                  <a:srgbClr val="002060"/>
                </a:solidFill>
              </a:rPr>
              <a:t>Hezkuntzarako</a:t>
            </a:r>
            <a:r>
              <a:rPr lang="es-ES" dirty="0" smtClean="0">
                <a:solidFill>
                  <a:srgbClr val="002060"/>
                </a:solidFill>
              </a:rPr>
              <a:t> </a:t>
            </a:r>
            <a:r>
              <a:rPr lang="es-ES" dirty="0" err="1" smtClean="0">
                <a:solidFill>
                  <a:srgbClr val="002060"/>
                </a:solidFill>
              </a:rPr>
              <a:t>Gotzain</a:t>
            </a:r>
            <a:r>
              <a:rPr lang="es-ES" dirty="0" smtClean="0">
                <a:solidFill>
                  <a:srgbClr val="002060"/>
                </a:solidFill>
              </a:rPr>
              <a:t> </a:t>
            </a:r>
            <a:r>
              <a:rPr lang="es-ES" dirty="0" err="1" smtClean="0">
                <a:solidFill>
                  <a:srgbClr val="002060"/>
                </a:solidFill>
              </a:rPr>
              <a:t>Bikaritza</a:t>
            </a:r>
            <a:endParaRPr lang="es-ES" dirty="0" smtClean="0">
              <a:solidFill>
                <a:srgbClr val="002060"/>
              </a:solidFill>
            </a:endParaRPr>
          </a:p>
          <a:p>
            <a:endParaRPr lang="es-ES"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b="1" dirty="0" smtClean="0">
                <a:solidFill>
                  <a:srgbClr val="C00000"/>
                </a:solidFill>
              </a:rPr>
              <a:t>SITUACIÓN DE LA ERE CON LA LOMLOE</a:t>
            </a:r>
            <a:endParaRPr lang="es-ES" sz="3600" b="1" dirty="0">
              <a:solidFill>
                <a:srgbClr val="C00000"/>
              </a:solidFill>
            </a:endParaRPr>
          </a:p>
        </p:txBody>
      </p:sp>
      <p:sp>
        <p:nvSpPr>
          <p:cNvPr id="3" name="2 Marcador de contenido"/>
          <p:cNvSpPr>
            <a:spLocks noGrp="1"/>
          </p:cNvSpPr>
          <p:nvPr>
            <p:ph idx="1"/>
          </p:nvPr>
        </p:nvSpPr>
        <p:spPr>
          <a:xfrm>
            <a:off x="457200" y="1412776"/>
            <a:ext cx="8435280" cy="5112568"/>
          </a:xfrm>
        </p:spPr>
        <p:txBody>
          <a:bodyPr>
            <a:normAutofit fontScale="47500" lnSpcReduction="20000"/>
          </a:bodyPr>
          <a:lstStyle/>
          <a:p>
            <a:pPr marL="0" indent="0" algn="ctr">
              <a:buNone/>
            </a:pPr>
            <a:r>
              <a:rPr lang="es-ES" sz="5100" b="1" dirty="0">
                <a:solidFill>
                  <a:srgbClr val="FF0000"/>
                </a:solidFill>
                <a:latin typeface="Poppins"/>
              </a:rPr>
              <a:t>La nota no cuenta para la </a:t>
            </a:r>
            <a:r>
              <a:rPr lang="es-ES" sz="5100" b="1" dirty="0" smtClean="0">
                <a:solidFill>
                  <a:srgbClr val="FF0000"/>
                </a:solidFill>
                <a:latin typeface="Poppins"/>
              </a:rPr>
              <a:t>media</a:t>
            </a:r>
          </a:p>
          <a:p>
            <a:pPr marL="0" indent="0" algn="ctr">
              <a:buNone/>
            </a:pPr>
            <a:endParaRPr lang="es-ES" sz="5100" b="1" dirty="0">
              <a:solidFill>
                <a:srgbClr val="2D2D2D"/>
              </a:solidFill>
              <a:latin typeface="Poppins"/>
            </a:endParaRPr>
          </a:p>
          <a:p>
            <a:pPr lvl="1">
              <a:buFontTx/>
              <a:buChar char="-"/>
            </a:pPr>
            <a:r>
              <a:rPr lang="es-ES" sz="4400" dirty="0"/>
              <a:t>En este caso, también la LOMLOE nos retrotrae a una situación ya vivida en la LOE</a:t>
            </a:r>
            <a:r>
              <a:rPr lang="es-ES" sz="4400" dirty="0" smtClean="0"/>
              <a:t>.</a:t>
            </a:r>
          </a:p>
          <a:p>
            <a:pPr lvl="1">
              <a:buFontTx/>
              <a:buChar char="-"/>
            </a:pPr>
            <a:r>
              <a:rPr lang="es-ES" sz="4400" dirty="0" smtClean="0"/>
              <a:t>En la </a:t>
            </a:r>
            <a:r>
              <a:rPr lang="es-ES" sz="4400" dirty="0"/>
              <a:t>LOE se estableció que la Religión será evaluable, pero cuando los expedientes entren en concurrencia, su nota no cuenta para la media. </a:t>
            </a:r>
            <a:endParaRPr lang="es-ES" sz="4400" dirty="0" smtClean="0"/>
          </a:p>
          <a:p>
            <a:pPr lvl="1">
              <a:buFontTx/>
              <a:buChar char="-"/>
            </a:pPr>
            <a:r>
              <a:rPr lang="es-ES" sz="4400" dirty="0" smtClean="0"/>
              <a:t>En realidad, esta medida no tiene </a:t>
            </a:r>
            <a:r>
              <a:rPr lang="es-ES" sz="4400" dirty="0"/>
              <a:t>impacto en la </a:t>
            </a:r>
            <a:r>
              <a:rPr lang="es-ES" sz="4400" b="1" dirty="0"/>
              <a:t>Educación Primaria</a:t>
            </a:r>
            <a:r>
              <a:rPr lang="es-ES" sz="4400" dirty="0"/>
              <a:t>, donde los expedientes </a:t>
            </a:r>
            <a:r>
              <a:rPr lang="es-ES" sz="4400" dirty="0" smtClean="0"/>
              <a:t>no </a:t>
            </a:r>
            <a:r>
              <a:rPr lang="es-ES" sz="4400" dirty="0"/>
              <a:t>entran en </a:t>
            </a:r>
            <a:r>
              <a:rPr lang="es-ES" sz="4400" dirty="0" smtClean="0"/>
              <a:t>concurrencia.</a:t>
            </a:r>
          </a:p>
          <a:p>
            <a:pPr lvl="1">
              <a:buFontTx/>
              <a:buChar char="-"/>
            </a:pPr>
            <a:r>
              <a:rPr lang="es-ES" sz="4400" dirty="0"/>
              <a:t>En </a:t>
            </a:r>
            <a:r>
              <a:rPr lang="es-ES" sz="4400" b="1" dirty="0" smtClean="0"/>
              <a:t>Secundaria</a:t>
            </a:r>
            <a:r>
              <a:rPr lang="es-ES" sz="4400" dirty="0"/>
              <a:t> tiene algunos efectos porque los expedientes académicos ya concurren en un título que, </a:t>
            </a:r>
            <a:r>
              <a:rPr lang="es-ES" sz="4400" dirty="0" smtClean="0"/>
              <a:t>paradójicamente, se puede llegar a </a:t>
            </a:r>
            <a:r>
              <a:rPr lang="es-ES" sz="4400" dirty="0"/>
              <a:t>obtener con materias </a:t>
            </a:r>
            <a:r>
              <a:rPr lang="es-ES" sz="4400" dirty="0" smtClean="0"/>
              <a:t>suspensas…</a:t>
            </a:r>
          </a:p>
          <a:p>
            <a:pPr lvl="1">
              <a:buFontTx/>
              <a:buChar char="-"/>
            </a:pPr>
            <a:r>
              <a:rPr lang="es-ES" sz="4400" dirty="0"/>
              <a:t>En </a:t>
            </a:r>
            <a:r>
              <a:rPr lang="es-ES" sz="4400" b="1" dirty="0"/>
              <a:t>Bachillerato</a:t>
            </a:r>
            <a:r>
              <a:rPr lang="es-ES" sz="4400" dirty="0"/>
              <a:t>, la evaluación de la Religión sigue siendo igual que todas las asignaturas. Podría, incluso, impedir el paso de curso porque suma en el número de aprobados o suspensos del expediente del alumno. </a:t>
            </a:r>
          </a:p>
          <a:p>
            <a:pPr lvl="1">
              <a:buFontTx/>
              <a:buChar char="-"/>
            </a:pPr>
            <a:endParaRPr lang="es-ES" sz="4400" dirty="0" smtClean="0"/>
          </a:p>
        </p:txBody>
      </p:sp>
    </p:spTree>
    <p:extLst>
      <p:ext uri="{BB962C8B-B14F-4D97-AF65-F5344CB8AC3E}">
        <p14:creationId xmlns:p14="http://schemas.microsoft.com/office/powerpoint/2010/main" xmlns="" val="1248674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200" b="1" dirty="0" smtClean="0">
                <a:solidFill>
                  <a:srgbClr val="C00000"/>
                </a:solidFill>
              </a:rPr>
              <a:t>SITUACIÓN DE LA ERE CON LA LOMLOE</a:t>
            </a:r>
            <a:endParaRPr lang="es-ES" sz="3200" b="1" dirty="0">
              <a:solidFill>
                <a:srgbClr val="C00000"/>
              </a:solidFill>
            </a:endParaRPr>
          </a:p>
        </p:txBody>
      </p:sp>
      <p:sp>
        <p:nvSpPr>
          <p:cNvPr id="3" name="2 Marcador de contenido"/>
          <p:cNvSpPr>
            <a:spLocks noGrp="1"/>
          </p:cNvSpPr>
          <p:nvPr>
            <p:ph idx="1"/>
          </p:nvPr>
        </p:nvSpPr>
        <p:spPr>
          <a:xfrm>
            <a:off x="457200" y="1412776"/>
            <a:ext cx="8435280" cy="5112568"/>
          </a:xfrm>
        </p:spPr>
        <p:txBody>
          <a:bodyPr>
            <a:normAutofit fontScale="70000" lnSpcReduction="20000"/>
          </a:bodyPr>
          <a:lstStyle/>
          <a:p>
            <a:pPr marL="0" indent="0" algn="ctr">
              <a:buNone/>
            </a:pPr>
            <a:r>
              <a:rPr lang="es-ES" sz="4000" b="1" dirty="0">
                <a:solidFill>
                  <a:srgbClr val="FF0000"/>
                </a:solidFill>
                <a:latin typeface="Poppins"/>
              </a:rPr>
              <a:t>Nuevo currículo de </a:t>
            </a:r>
            <a:r>
              <a:rPr lang="es-ES" sz="4000" b="1" dirty="0" smtClean="0">
                <a:solidFill>
                  <a:srgbClr val="FF0000"/>
                </a:solidFill>
                <a:latin typeface="Poppins"/>
              </a:rPr>
              <a:t>Religión</a:t>
            </a:r>
          </a:p>
          <a:p>
            <a:pPr marL="0" indent="0" algn="ctr">
              <a:buNone/>
            </a:pPr>
            <a:endParaRPr lang="es-ES" sz="4600" b="1" dirty="0" smtClean="0">
              <a:solidFill>
                <a:srgbClr val="FF0000"/>
              </a:solidFill>
              <a:latin typeface="Poppins"/>
            </a:endParaRPr>
          </a:p>
          <a:p>
            <a:pPr marL="0" indent="0" algn="just">
              <a:buNone/>
            </a:pPr>
            <a:r>
              <a:rPr lang="es-ES" sz="4300" dirty="0" smtClean="0"/>
              <a:t>- </a:t>
            </a:r>
            <a:r>
              <a:rPr lang="es-ES" sz="3400" dirty="0" smtClean="0"/>
              <a:t>La </a:t>
            </a:r>
            <a:r>
              <a:rPr lang="es-ES" sz="3400" dirty="0"/>
              <a:t>LOMLOE establece que el Ministerio defina las </a:t>
            </a:r>
            <a:r>
              <a:rPr lang="es-ES" sz="3400" dirty="0" smtClean="0"/>
              <a:t>Enseñanzas </a:t>
            </a:r>
            <a:r>
              <a:rPr lang="es-ES" sz="3400" dirty="0"/>
              <a:t>M</a:t>
            </a:r>
            <a:r>
              <a:rPr lang="es-ES" sz="3400" dirty="0" smtClean="0"/>
              <a:t>ínimas </a:t>
            </a:r>
            <a:r>
              <a:rPr lang="es-ES" sz="3400" dirty="0"/>
              <a:t>de cada etapa y las Comunidades Autónomas completen el currículo en ejercicio de sus competencias. Por tanto, en los próximos meses asistiremos a la publicación de las </a:t>
            </a:r>
            <a:r>
              <a:rPr lang="es-ES" sz="3400" dirty="0" smtClean="0"/>
              <a:t>Enseñanzas </a:t>
            </a:r>
            <a:r>
              <a:rPr lang="es-ES" sz="3400" dirty="0"/>
              <a:t>M</a:t>
            </a:r>
            <a:r>
              <a:rPr lang="es-ES" sz="3400" dirty="0" smtClean="0"/>
              <a:t>ínimas</a:t>
            </a:r>
            <a:r>
              <a:rPr lang="es-ES" sz="3400" dirty="0"/>
              <a:t>, por parte del Gobierno central, y a la publicación del currículo completo, por parte de cada Comunidad Autónoma</a:t>
            </a:r>
            <a:r>
              <a:rPr lang="es-ES" sz="3400" dirty="0" smtClean="0"/>
              <a:t>.</a:t>
            </a:r>
          </a:p>
          <a:p>
            <a:pPr marL="0" indent="0" algn="just">
              <a:buNone/>
            </a:pPr>
            <a:r>
              <a:rPr lang="es-ES" sz="3400" dirty="0" smtClean="0"/>
              <a:t>- Lógicamente, también será necesario </a:t>
            </a:r>
            <a:r>
              <a:rPr lang="es-ES" sz="3400" b="1" dirty="0" smtClean="0"/>
              <a:t>renovar los currículos de la enseñanza de las religiones</a:t>
            </a:r>
            <a:r>
              <a:rPr lang="es-ES" sz="3400" dirty="0" smtClean="0"/>
              <a:t>.</a:t>
            </a:r>
          </a:p>
          <a:p>
            <a:pPr marL="0" lvl="0" indent="0" algn="just">
              <a:buNone/>
            </a:pPr>
            <a:r>
              <a:rPr lang="es-ES" sz="2900" dirty="0" smtClean="0"/>
              <a:t>- </a:t>
            </a:r>
            <a:r>
              <a:rPr lang="es-ES" sz="3400" dirty="0" smtClean="0">
                <a:solidFill>
                  <a:prstClr val="black"/>
                </a:solidFill>
              </a:rPr>
              <a:t>El </a:t>
            </a:r>
            <a:r>
              <a:rPr lang="es-ES" sz="3400" dirty="0">
                <a:solidFill>
                  <a:prstClr val="black"/>
                </a:solidFill>
              </a:rPr>
              <a:t>previsible calendario muestra que estos nuevos currículos, en general y de las religiones, deberían estar aprobados y publicados antes del verano de 2021.</a:t>
            </a:r>
          </a:p>
          <a:p>
            <a:pPr marL="0" indent="0">
              <a:buNone/>
            </a:pPr>
            <a:endParaRPr lang="es-ES" dirty="0">
              <a:solidFill>
                <a:srgbClr val="FF0000"/>
              </a:solidFill>
            </a:endParaRPr>
          </a:p>
        </p:txBody>
      </p:sp>
    </p:spTree>
    <p:extLst>
      <p:ext uri="{BB962C8B-B14F-4D97-AF65-F5344CB8AC3E}">
        <p14:creationId xmlns:p14="http://schemas.microsoft.com/office/powerpoint/2010/main" xmlns="" val="2961955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b="1" dirty="0" smtClean="0">
                <a:solidFill>
                  <a:srgbClr val="C00000"/>
                </a:solidFill>
              </a:rPr>
              <a:t>SITUACIÓN DE LA ERE CON LA LOMLOE</a:t>
            </a:r>
            <a:endParaRPr lang="es-ES" sz="3600" b="1" dirty="0">
              <a:solidFill>
                <a:srgbClr val="C00000"/>
              </a:solidFill>
            </a:endParaRPr>
          </a:p>
        </p:txBody>
      </p:sp>
      <p:sp>
        <p:nvSpPr>
          <p:cNvPr id="3" name="2 Marcador de contenido"/>
          <p:cNvSpPr>
            <a:spLocks noGrp="1"/>
          </p:cNvSpPr>
          <p:nvPr>
            <p:ph idx="1"/>
          </p:nvPr>
        </p:nvSpPr>
        <p:spPr>
          <a:xfrm>
            <a:off x="457200" y="1412776"/>
            <a:ext cx="8435280" cy="5112568"/>
          </a:xfrm>
        </p:spPr>
        <p:txBody>
          <a:bodyPr>
            <a:normAutofit fontScale="92500" lnSpcReduction="20000"/>
          </a:bodyPr>
          <a:lstStyle/>
          <a:p>
            <a:pPr marL="0" indent="0" algn="ctr">
              <a:buNone/>
            </a:pPr>
            <a:r>
              <a:rPr lang="es-ES" sz="3000" b="1" dirty="0">
                <a:solidFill>
                  <a:srgbClr val="FF0000"/>
                </a:solidFill>
                <a:latin typeface="Poppins"/>
              </a:rPr>
              <a:t>Nuevo currículo de </a:t>
            </a:r>
            <a:r>
              <a:rPr lang="es-ES" sz="3000" b="1" dirty="0" smtClean="0">
                <a:solidFill>
                  <a:srgbClr val="FF0000"/>
                </a:solidFill>
                <a:latin typeface="Poppins"/>
              </a:rPr>
              <a:t>Religión</a:t>
            </a:r>
          </a:p>
          <a:p>
            <a:pPr marL="0" indent="0" algn="ctr">
              <a:buNone/>
            </a:pPr>
            <a:endParaRPr lang="es-ES" sz="3000" b="1" dirty="0" smtClean="0">
              <a:solidFill>
                <a:srgbClr val="FF0000"/>
              </a:solidFill>
              <a:latin typeface="Poppins"/>
            </a:endParaRPr>
          </a:p>
          <a:p>
            <a:pPr marL="0" indent="0">
              <a:buNone/>
            </a:pPr>
            <a:r>
              <a:rPr lang="es-ES" sz="2400" dirty="0" smtClean="0"/>
              <a:t>	Desde la Comisión Episcopal para la Educación y Cultura se quiere plantear un proceso participativo a poner en marcha a partir de la segunda mitad de febrero de 2021 (una vez que se conozcan los decretos de enseñanzas mínimas) donde participen los delegados diocesanos, profesores, asociaciones de padres y madres, sindicatos, facultades, editoriales, etc.</a:t>
            </a:r>
          </a:p>
          <a:p>
            <a:pPr marL="0" indent="0">
              <a:buNone/>
            </a:pPr>
            <a:r>
              <a:rPr lang="es-ES" sz="2400" dirty="0"/>
              <a:t>	</a:t>
            </a:r>
            <a:r>
              <a:rPr lang="es-ES" sz="2400" dirty="0" smtClean="0"/>
              <a:t>Se plantean 4 áreas de trabajo:</a:t>
            </a:r>
          </a:p>
          <a:p>
            <a:pPr marL="457200" indent="-457200">
              <a:buAutoNum type="arabicPeriod"/>
            </a:pPr>
            <a:r>
              <a:rPr lang="es-ES" sz="2400" dirty="0" smtClean="0"/>
              <a:t>Marco eclesial y civil actual para un nuevo currículo de la ERE.</a:t>
            </a:r>
          </a:p>
          <a:p>
            <a:pPr marL="457200" indent="-457200">
              <a:buAutoNum type="arabicPeriod"/>
            </a:pPr>
            <a:r>
              <a:rPr lang="es-ES" sz="2400" dirty="0" smtClean="0"/>
              <a:t>Sociología: retos educativos que plantea la sociedad hoy.</a:t>
            </a:r>
          </a:p>
          <a:p>
            <a:pPr marL="457200" indent="-457200">
              <a:buAutoNum type="arabicPeriod"/>
            </a:pPr>
            <a:r>
              <a:rPr lang="es-ES" sz="2400" dirty="0" smtClean="0"/>
              <a:t>Epistemología: elementos teológicos imprescindibles en la ERE.</a:t>
            </a:r>
          </a:p>
          <a:p>
            <a:pPr marL="457200" indent="-457200">
              <a:buAutoNum type="arabicPeriod"/>
            </a:pPr>
            <a:r>
              <a:rPr lang="es-ES" sz="2400" dirty="0" smtClean="0"/>
              <a:t>Psicopedagógica: innovación y competencias para la ERE.</a:t>
            </a:r>
          </a:p>
          <a:p>
            <a:pPr marL="0" indent="0">
              <a:buNone/>
            </a:pPr>
            <a:endParaRPr lang="es-ES" sz="2400" dirty="0"/>
          </a:p>
          <a:p>
            <a:pPr marL="0" indent="0">
              <a:buNone/>
            </a:pPr>
            <a:r>
              <a:rPr lang="es-ES" sz="2400" dirty="0"/>
              <a:t>	</a:t>
            </a:r>
            <a:endParaRPr lang="es-ES" sz="4300" dirty="0" smtClean="0"/>
          </a:p>
          <a:p>
            <a:pPr marL="0" indent="0">
              <a:buNone/>
            </a:pPr>
            <a:endParaRPr lang="es-ES" sz="3800" dirty="0" smtClean="0"/>
          </a:p>
          <a:p>
            <a:pPr marL="0" indent="0">
              <a:buNone/>
            </a:pPr>
            <a:endParaRPr lang="es-ES" dirty="0">
              <a:solidFill>
                <a:srgbClr val="FF0000"/>
              </a:solidFill>
            </a:endParaRPr>
          </a:p>
        </p:txBody>
      </p:sp>
    </p:spTree>
    <p:extLst>
      <p:ext uri="{BB962C8B-B14F-4D97-AF65-F5344CB8AC3E}">
        <p14:creationId xmlns:p14="http://schemas.microsoft.com/office/powerpoint/2010/main" xmlns="" val="2524659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b="1" dirty="0" smtClean="0">
                <a:solidFill>
                  <a:srgbClr val="C00000"/>
                </a:solidFill>
              </a:rPr>
              <a:t>SITUACIÓN DE LA ERE CON LA LOMLOE</a:t>
            </a:r>
            <a:endParaRPr lang="es-ES" sz="3600" b="1" dirty="0">
              <a:solidFill>
                <a:srgbClr val="C00000"/>
              </a:solidFill>
            </a:endParaRPr>
          </a:p>
        </p:txBody>
      </p:sp>
      <p:sp>
        <p:nvSpPr>
          <p:cNvPr id="3" name="2 Marcador de contenido"/>
          <p:cNvSpPr>
            <a:spLocks noGrp="1"/>
          </p:cNvSpPr>
          <p:nvPr>
            <p:ph idx="1"/>
          </p:nvPr>
        </p:nvSpPr>
        <p:spPr>
          <a:xfrm>
            <a:off x="457200" y="1412776"/>
            <a:ext cx="8435280" cy="5112568"/>
          </a:xfrm>
        </p:spPr>
        <p:txBody>
          <a:bodyPr>
            <a:normAutofit/>
          </a:bodyPr>
          <a:lstStyle/>
          <a:p>
            <a:pPr marL="0" indent="0" algn="ctr">
              <a:buNone/>
            </a:pPr>
            <a:r>
              <a:rPr lang="es-ES" b="1" dirty="0" smtClean="0">
                <a:solidFill>
                  <a:srgbClr val="FF0000"/>
                </a:solidFill>
                <a:latin typeface="Poppins"/>
              </a:rPr>
              <a:t>La LOE marca los mínimos</a:t>
            </a:r>
          </a:p>
          <a:p>
            <a:pPr marL="0" indent="0" algn="ctr">
              <a:buNone/>
            </a:pPr>
            <a:endParaRPr lang="es-ES" b="1" dirty="0" smtClean="0">
              <a:solidFill>
                <a:srgbClr val="FF0000"/>
              </a:solidFill>
              <a:latin typeface="Poppins"/>
            </a:endParaRPr>
          </a:p>
          <a:p>
            <a:pPr marL="0" indent="0">
              <a:buNone/>
            </a:pPr>
            <a:r>
              <a:rPr lang="es-ES" sz="2400" dirty="0"/>
              <a:t>S</a:t>
            </a:r>
            <a:r>
              <a:rPr lang="es-ES" sz="2400" dirty="0" smtClean="0"/>
              <a:t>i </a:t>
            </a:r>
            <a:r>
              <a:rPr lang="es-ES" sz="2400" dirty="0"/>
              <a:t>la LOMLOE es una vuelta a la LOE, en lo que respecta a la enseñanza de la religión, </a:t>
            </a:r>
            <a:r>
              <a:rPr lang="es-ES" sz="2400" b="1" dirty="0"/>
              <a:t>no podemos perder nada de lo que ya había en la LOE</a:t>
            </a:r>
            <a:r>
              <a:rPr lang="es-ES" sz="2400" dirty="0"/>
              <a:t>. </a:t>
            </a:r>
            <a:endParaRPr lang="es-ES" sz="2400" dirty="0" smtClean="0"/>
          </a:p>
          <a:p>
            <a:pPr marL="0" indent="0">
              <a:buNone/>
            </a:pPr>
            <a:r>
              <a:rPr lang="es-ES" sz="2400" dirty="0" smtClean="0"/>
              <a:t>Por </a:t>
            </a:r>
            <a:r>
              <a:rPr lang="es-ES" sz="2400" dirty="0"/>
              <a:t>tanto, puede ser oportuno recordar como estaba regulada la enseñanza de las religiones en cada una de las etapas educativas de los tiempos de la LOE. Su regulación debe ser solo el suelo que nos permita explorar posibles mejoras.	</a:t>
            </a:r>
            <a:endParaRPr lang="es-ES" sz="4300" dirty="0" smtClean="0"/>
          </a:p>
          <a:p>
            <a:pPr marL="0" indent="0">
              <a:buNone/>
            </a:pPr>
            <a:endParaRPr lang="es-ES" sz="3800" dirty="0" smtClean="0"/>
          </a:p>
          <a:p>
            <a:pPr marL="0" indent="0">
              <a:buNone/>
            </a:pPr>
            <a:endParaRPr lang="es-ES" dirty="0">
              <a:solidFill>
                <a:srgbClr val="FF0000"/>
              </a:solidFill>
            </a:endParaRPr>
          </a:p>
        </p:txBody>
      </p:sp>
    </p:spTree>
    <p:extLst>
      <p:ext uri="{BB962C8B-B14F-4D97-AF65-F5344CB8AC3E}">
        <p14:creationId xmlns:p14="http://schemas.microsoft.com/office/powerpoint/2010/main" xmlns="" val="622769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b="1" dirty="0" smtClean="0">
                <a:solidFill>
                  <a:srgbClr val="C00000"/>
                </a:solidFill>
              </a:rPr>
              <a:t>Lo que regulaba la LOE para Infantil</a:t>
            </a:r>
            <a:endParaRPr lang="es-ES" sz="3600" b="1" dirty="0">
              <a:solidFill>
                <a:srgbClr val="C00000"/>
              </a:solidFill>
            </a:endParaRPr>
          </a:p>
        </p:txBody>
      </p:sp>
      <p:sp>
        <p:nvSpPr>
          <p:cNvPr id="3" name="2 Marcador de contenido"/>
          <p:cNvSpPr>
            <a:spLocks noGrp="1"/>
          </p:cNvSpPr>
          <p:nvPr>
            <p:ph idx="1"/>
          </p:nvPr>
        </p:nvSpPr>
        <p:spPr>
          <a:xfrm>
            <a:off x="457200" y="1412776"/>
            <a:ext cx="8435280" cy="5112568"/>
          </a:xfrm>
        </p:spPr>
        <p:txBody>
          <a:bodyPr>
            <a:normAutofit fontScale="70000" lnSpcReduction="20000"/>
          </a:bodyPr>
          <a:lstStyle/>
          <a:p>
            <a:r>
              <a:rPr lang="es-ES" dirty="0"/>
              <a:t>Las enseñanzas de religión se incluirán en el segundo ciclo de la Educación Infantil de acuerdo con lo establecido en la disposición adicional segunda de la Ley Orgánica 2/2006, de 3 de mayo, de Educación.</a:t>
            </a:r>
          </a:p>
          <a:p>
            <a:r>
              <a:rPr lang="es-ES" dirty="0"/>
              <a:t>Las Administraciones educativas garantizarán que los padres o tutores de los alumnos y las alumnas puedan manifestar su voluntad de que éstos reciban o no reciban enseñanzas de religión.</a:t>
            </a:r>
          </a:p>
          <a:p>
            <a:r>
              <a:rPr lang="es-ES" dirty="0"/>
              <a:t>Las Administraciones educativas velarán para que las enseñanzas de religión respeten los derechos de todos los alumnos y de sus familias y para que no suponga discriminación alguna el recibir o no dichas enseñanzas.</a:t>
            </a:r>
          </a:p>
          <a:p>
            <a:r>
              <a:rPr lang="es-ES" dirty="0"/>
              <a:t>La determinación del currículo de la enseñanza de Religión Católica y de las diferentes confesiones religiosas con las que el Estado español ha suscrito Acuerdos de Cooperación en materia educativa será competencia, respectivamente, de la jerarquía eclesiástica y de las correspondientes autoridades religiosas.</a:t>
            </a:r>
          </a:p>
          <a:p>
            <a:pPr marL="0" indent="0">
              <a:buNone/>
            </a:pPr>
            <a:r>
              <a:rPr lang="es-ES" sz="2400" dirty="0"/>
              <a:t>	</a:t>
            </a:r>
            <a:endParaRPr lang="es-ES" sz="4300" dirty="0" smtClean="0"/>
          </a:p>
          <a:p>
            <a:pPr marL="0" indent="0">
              <a:buNone/>
            </a:pPr>
            <a:endParaRPr lang="es-ES" sz="3800" dirty="0" smtClean="0"/>
          </a:p>
          <a:p>
            <a:pPr marL="0" indent="0">
              <a:buNone/>
            </a:pPr>
            <a:endParaRPr lang="es-ES" dirty="0">
              <a:solidFill>
                <a:srgbClr val="FF0000"/>
              </a:solidFill>
            </a:endParaRPr>
          </a:p>
        </p:txBody>
      </p:sp>
    </p:spTree>
    <p:extLst>
      <p:ext uri="{BB962C8B-B14F-4D97-AF65-F5344CB8AC3E}">
        <p14:creationId xmlns:p14="http://schemas.microsoft.com/office/powerpoint/2010/main" xmlns="" val="3440486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b="1" dirty="0" smtClean="0">
                <a:solidFill>
                  <a:srgbClr val="C00000"/>
                </a:solidFill>
              </a:rPr>
              <a:t>Lo que regulaba la LOE para Primaria</a:t>
            </a:r>
            <a:endParaRPr lang="es-ES" sz="3600" b="1" dirty="0">
              <a:solidFill>
                <a:srgbClr val="C00000"/>
              </a:solidFill>
            </a:endParaRPr>
          </a:p>
        </p:txBody>
      </p:sp>
      <p:sp>
        <p:nvSpPr>
          <p:cNvPr id="3" name="2 Marcador de contenido"/>
          <p:cNvSpPr>
            <a:spLocks noGrp="1"/>
          </p:cNvSpPr>
          <p:nvPr>
            <p:ph idx="1"/>
          </p:nvPr>
        </p:nvSpPr>
        <p:spPr>
          <a:xfrm>
            <a:off x="457200" y="1412776"/>
            <a:ext cx="8435280" cy="5112568"/>
          </a:xfrm>
        </p:spPr>
        <p:txBody>
          <a:bodyPr>
            <a:normAutofit fontScale="40000" lnSpcReduction="20000"/>
          </a:bodyPr>
          <a:lstStyle/>
          <a:p>
            <a:r>
              <a:rPr lang="es-ES" sz="3000" dirty="0"/>
              <a:t>Las enseñanzas de religión se incluirán en la Educación Primaria de acuerdo con lo establecido en la disposición adicional segunda de la LOE.</a:t>
            </a:r>
          </a:p>
          <a:p>
            <a:r>
              <a:rPr lang="es-ES" sz="3000" dirty="0"/>
              <a:t>Las Administraciones educativas garantizarán que, al inicio del curso, los padres o tutores de los alumnos y las alumnas puedan manifestar su voluntad de que éstos reciban o no reciban enseñanzas de religión.</a:t>
            </a:r>
          </a:p>
          <a:p>
            <a:r>
              <a:rPr lang="es-ES" sz="4500" b="1" dirty="0"/>
              <a:t>Los centros docentes dispondrán las medidas organizativas para que los alumnos y las alumnas cuyos padres o tutores no hayan optado por que cursen enseñanzas de religión reciban la debida atención educativa, a fin de que la elección de una u otra opción no suponga discriminación alguna. Dicha atención, en ningún caso, comportará el aprendizaje de contenidos curriculares asociados al conocimiento del hecho religioso ni a cualquier área de la etapa. Las medidas organizativas que dispongan los centros deberán ser incluidas en su proyecto educativo para que padres y tutores las conozcan con anterioridad.</a:t>
            </a:r>
          </a:p>
          <a:p>
            <a:r>
              <a:rPr lang="es-ES" sz="2300" dirty="0"/>
              <a:t>La determinación del currículo de la enseñanza de religión católica y de las diferentes confesiones religiosas con las que el Estado español ha suscrito Acuerdos de Cooperación en materia educativa será competencia, respectivamente, de la jerarquía eclesiástica y de las correspondientes autoridades religiosas.</a:t>
            </a:r>
          </a:p>
          <a:p>
            <a:r>
              <a:rPr lang="es-ES" sz="4500" b="1" dirty="0"/>
              <a:t>La evaluación de la enseñanza de la religión católica se realizará en los mismos términos y con los mismos efectos que la de las otras áreas de la Educación primaria. La evaluación de la enseñanza de las diferentes confesiones religiosas se ajustará a lo establecido en los Acuerdos de Cooperación suscritos por el Estado español.</a:t>
            </a:r>
          </a:p>
          <a:p>
            <a:r>
              <a:rPr lang="es-ES" sz="4500" b="1" dirty="0"/>
              <a:t>Con el fin de garantizar el principio de igualdad y la libre concurrencia entre todo el alumnado, las calificaciones que se hubieran obtenido en la evaluación de las enseñanzas de religión no se computarán en las convocatorias en que deban entrar en concurrencia los expedientes académicos.</a:t>
            </a:r>
          </a:p>
          <a:p>
            <a:pPr marL="0" indent="0">
              <a:buNone/>
            </a:pPr>
            <a:r>
              <a:rPr lang="es-ES" sz="2400" dirty="0"/>
              <a:t>	</a:t>
            </a:r>
            <a:endParaRPr lang="es-ES" sz="4300" dirty="0" smtClean="0"/>
          </a:p>
          <a:p>
            <a:pPr marL="0" indent="0">
              <a:buNone/>
            </a:pPr>
            <a:endParaRPr lang="es-ES" sz="3800" dirty="0" smtClean="0"/>
          </a:p>
          <a:p>
            <a:pPr marL="0" indent="0">
              <a:buNone/>
            </a:pPr>
            <a:endParaRPr lang="es-ES" dirty="0">
              <a:solidFill>
                <a:srgbClr val="FF0000"/>
              </a:solidFill>
            </a:endParaRPr>
          </a:p>
        </p:txBody>
      </p:sp>
    </p:spTree>
    <p:extLst>
      <p:ext uri="{BB962C8B-B14F-4D97-AF65-F5344CB8AC3E}">
        <p14:creationId xmlns:p14="http://schemas.microsoft.com/office/powerpoint/2010/main" xmlns="" val="1480783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1)">
                                      <p:cBhvr>
                                        <p:cTn id="13" dur="2000"/>
                                        <p:tgtEl>
                                          <p:spTgt spid="3">
                                            <p:txEl>
                                              <p:pRg st="2" end="2"/>
                                            </p:txEl>
                                          </p:spTgt>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heel(1)">
                                      <p:cBhvr>
                                        <p:cTn id="16" dur="2000"/>
                                        <p:tgtEl>
                                          <p:spTgt spid="3">
                                            <p:txEl>
                                              <p:pRg st="3" end="3"/>
                                            </p:txEl>
                                          </p:spTgt>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heel(1)">
                                      <p:cBhvr>
                                        <p:cTn id="19" dur="2000"/>
                                        <p:tgtEl>
                                          <p:spTgt spid="3">
                                            <p:txEl>
                                              <p:pRg st="4" end="4"/>
                                            </p:txEl>
                                          </p:spTgt>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heel(1)">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b="1" dirty="0" smtClean="0">
                <a:solidFill>
                  <a:srgbClr val="C00000"/>
                </a:solidFill>
              </a:rPr>
              <a:t>Lo que regulaba la LOE para Secundaria</a:t>
            </a:r>
            <a:endParaRPr lang="es-ES" sz="3600" b="1" dirty="0">
              <a:solidFill>
                <a:srgbClr val="C00000"/>
              </a:solidFill>
            </a:endParaRPr>
          </a:p>
        </p:txBody>
      </p:sp>
      <p:sp>
        <p:nvSpPr>
          <p:cNvPr id="3" name="2 Marcador de contenido"/>
          <p:cNvSpPr>
            <a:spLocks noGrp="1"/>
          </p:cNvSpPr>
          <p:nvPr>
            <p:ph idx="1"/>
          </p:nvPr>
        </p:nvSpPr>
        <p:spPr>
          <a:xfrm>
            <a:off x="457200" y="1412776"/>
            <a:ext cx="8435280" cy="5112568"/>
          </a:xfrm>
        </p:spPr>
        <p:txBody>
          <a:bodyPr>
            <a:normAutofit fontScale="92500" lnSpcReduction="10000"/>
          </a:bodyPr>
          <a:lstStyle/>
          <a:p>
            <a:r>
              <a:rPr lang="es-ES" sz="1000" dirty="0"/>
              <a:t>Las enseñanzas de religión se incluirán en la Educación Secundaria Obligatoria, de acuerdo con lo establecido en la disposición adicional segunda de la Ley Orgánica 2/2006, de 3 de mayo, de Educación.</a:t>
            </a:r>
          </a:p>
          <a:p>
            <a:r>
              <a:rPr lang="es-ES" sz="1900" b="1" dirty="0"/>
              <a:t>Las Administraciones educativas garantizarán que, al inicio del curso, los alumnos mayores de edad y los padres o tutores de los alumnos menores de edad puedan manifestar su voluntad de recibir o no recibir enseñanzas de religión.</a:t>
            </a:r>
          </a:p>
          <a:p>
            <a:r>
              <a:rPr lang="es-ES" sz="1200" dirty="0"/>
              <a:t>Los centros docentes dispondrán las medidas organizativas necesarias para proporcionar la debida atención educativa en el caso de que no se haya optado por cursar enseñanzas de religión, garantizando, en todo caso, que la elección de una u otra opción no suponga discriminación alguna. Dicha atención, en ningún caso comportará el aprendizaje de contenidos curriculares asociados al conocimiento del hecho religioso ni a cualquier materia de la etapa. Las medidas organizativas que dispongan los centros deberán ser incluidas en su proyecto educativo para que padres, tutores y alumnos las conozcan con anterioridad.</a:t>
            </a:r>
          </a:p>
          <a:p>
            <a:r>
              <a:rPr lang="es-ES" sz="1800" b="1" dirty="0"/>
              <a:t>Quienes opten por las enseñanzas de religión podrán elegir entre las enseñanzas de religión católica, las de aquellas otras confesiones religiosas con las que el Estado tenga suscritos Acuerdos Internacionales o de Cooperación en materia educativa, en los términos recogidos en los mismos, o la enseñanza de historia y cultura de las religiones.</a:t>
            </a:r>
          </a:p>
          <a:p>
            <a:r>
              <a:rPr lang="es-ES" sz="1000" dirty="0"/>
              <a:t>La evaluación de las enseñanzas de la Religión Católica y de historia y cultura de las religiones se realizará en los mismos términos y con los mismos efectos que las otras materias de la etapa. La evaluación de la enseñanza de las diferentes confesiones religiosas con las que el Estado haya suscrito Acuerdos de Cooperación se ajustará a lo establecido en los mismos.</a:t>
            </a:r>
          </a:p>
          <a:p>
            <a:r>
              <a:rPr lang="es-ES" sz="1100" dirty="0"/>
              <a:t>La determinación del currículo de la enseñanza de religión católica y de las diferentes confesiones religiosas con las que el Estado ha suscrito Acuerdos de Cooperación en materia educativa será competencia, respectivamente, de la jerarquía eclesiástica y de las correspondientes autoridades religiosas. </a:t>
            </a:r>
            <a:r>
              <a:rPr lang="es-ES" sz="1800" b="1" dirty="0"/>
              <a:t>La determinación del currículo de historia y cultura de las religiones se regirá por lo dispuesto para el resto de las materias de la etapa en este real decreto.</a:t>
            </a:r>
          </a:p>
          <a:p>
            <a:r>
              <a:rPr lang="es-ES" sz="1100" dirty="0"/>
              <a:t>Con el fin de garantizar el principio de igualdad y la libre concurrencia entre todos los alumnos, las calificaciones que se hubieran obtenido en la evaluación de las enseñanzas de religión no se computarán en las convocatorias en las que deban entrar en concurrencia los expedientes académicos, </a:t>
            </a:r>
            <a:r>
              <a:rPr lang="es-ES" sz="1800" b="1" dirty="0"/>
              <a:t>ni en la obtención de la nota media a efectos de admisión de alumnos, cuando hubiera que acudir a ella para realizar una selección entre los solicitantes.</a:t>
            </a:r>
          </a:p>
          <a:p>
            <a:pPr marL="0" indent="0">
              <a:buNone/>
            </a:pPr>
            <a:r>
              <a:rPr lang="es-ES" sz="1100" dirty="0"/>
              <a:t>	</a:t>
            </a:r>
            <a:endParaRPr lang="es-ES" sz="1100" dirty="0" smtClean="0"/>
          </a:p>
          <a:p>
            <a:pPr marL="0" indent="0">
              <a:buNone/>
            </a:pPr>
            <a:endParaRPr lang="es-ES" sz="3800" dirty="0" smtClean="0"/>
          </a:p>
          <a:p>
            <a:pPr marL="0" indent="0">
              <a:buNone/>
            </a:pPr>
            <a:endParaRPr lang="es-ES" dirty="0">
              <a:solidFill>
                <a:srgbClr val="FF0000"/>
              </a:solidFill>
            </a:endParaRPr>
          </a:p>
        </p:txBody>
      </p:sp>
    </p:spTree>
    <p:extLst>
      <p:ext uri="{BB962C8B-B14F-4D97-AF65-F5344CB8AC3E}">
        <p14:creationId xmlns:p14="http://schemas.microsoft.com/office/powerpoint/2010/main" xmlns="" val="3440711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b="1" dirty="0" smtClean="0">
                <a:solidFill>
                  <a:srgbClr val="C00000"/>
                </a:solidFill>
              </a:rPr>
              <a:t>Lo que regulaba la LOE para Bachillerato</a:t>
            </a:r>
            <a:endParaRPr lang="es-ES" sz="3600" b="1" dirty="0">
              <a:solidFill>
                <a:srgbClr val="C00000"/>
              </a:solidFill>
            </a:endParaRPr>
          </a:p>
        </p:txBody>
      </p:sp>
      <p:sp>
        <p:nvSpPr>
          <p:cNvPr id="3" name="2 Marcador de contenido"/>
          <p:cNvSpPr>
            <a:spLocks noGrp="1"/>
          </p:cNvSpPr>
          <p:nvPr>
            <p:ph idx="1"/>
          </p:nvPr>
        </p:nvSpPr>
        <p:spPr>
          <a:xfrm>
            <a:off x="457200" y="1412776"/>
            <a:ext cx="8435280" cy="5112568"/>
          </a:xfrm>
        </p:spPr>
        <p:txBody>
          <a:bodyPr>
            <a:normAutofit/>
          </a:bodyPr>
          <a:lstStyle/>
          <a:p>
            <a:r>
              <a:rPr lang="es-ES" sz="1800" b="1" dirty="0"/>
              <a:t>Las enseñanzas de religión se incluirán en el Bachillerato de acuerdo con lo establecido en la disposición adicional segunda de la LOE.</a:t>
            </a:r>
          </a:p>
          <a:p>
            <a:r>
              <a:rPr lang="es-ES" sz="1400" dirty="0"/>
              <a:t>Las Administraciones educativas garantizarán que, al inicio del curso, los alumnos mayores de edad y los padres o tutores de los alumnos menores de edad puedan manifestar su voluntad de recibir o no recibir enseñanzas de religión.</a:t>
            </a:r>
          </a:p>
          <a:p>
            <a:r>
              <a:rPr lang="es-ES" sz="1400" dirty="0"/>
              <a:t>La determinación del currículo de la enseñanza de Religión Católica y de las diferentes confesiones religiosas con las que el Estado español ha suscrito Acuerdos de Cooperación en materia educativa será competencia, respectivamente, de la jerarquía eclesiástica y de las correspondientes autoridades religiosas.</a:t>
            </a:r>
          </a:p>
          <a:p>
            <a:r>
              <a:rPr lang="es-ES" sz="1400" dirty="0"/>
              <a:t>La evaluación de la enseñanza de la religión católica se realizará en los mismos términos y con los mismos efectos que la de las otras materias del Bachillerato. La evaluación de la enseñanza de las otras confesiones religiosas se ajustará a lo establecido en los Acuerdos de Cooperación en materia educativa suscritos por el Estado español.</a:t>
            </a:r>
          </a:p>
          <a:p>
            <a:r>
              <a:rPr lang="es-ES" sz="1800" b="1" dirty="0"/>
              <a:t>Con el fin de garantizar el principio de igualdad y la libre concurrencia entre todos los alumnos, las calificaciones que se hubieran obtenido en la evaluación de las enseñanzas de religión no se computarán en la obtención de la nota media a efectos de acceso a la Universidad ni en las convocatorias para la obtención de becas y ayudas al estudio en que deban entrar en concurrencia los expedientes académicos.</a:t>
            </a:r>
            <a:endParaRPr lang="es-ES" sz="1000" b="1" dirty="0"/>
          </a:p>
          <a:p>
            <a:pPr marL="0" indent="0">
              <a:buNone/>
            </a:pPr>
            <a:r>
              <a:rPr lang="es-ES" sz="1100" dirty="0"/>
              <a:t>	</a:t>
            </a:r>
            <a:endParaRPr lang="es-ES" sz="1100" dirty="0" smtClean="0"/>
          </a:p>
          <a:p>
            <a:pPr marL="0" indent="0">
              <a:buNone/>
            </a:pPr>
            <a:endParaRPr lang="es-ES" sz="3800" dirty="0" smtClean="0"/>
          </a:p>
          <a:p>
            <a:pPr marL="0" indent="0">
              <a:buNone/>
            </a:pPr>
            <a:endParaRPr lang="es-ES" dirty="0">
              <a:solidFill>
                <a:srgbClr val="FF0000"/>
              </a:solidFill>
            </a:endParaRPr>
          </a:p>
        </p:txBody>
      </p:sp>
    </p:spTree>
    <p:extLst>
      <p:ext uri="{BB962C8B-B14F-4D97-AF65-F5344CB8AC3E}">
        <p14:creationId xmlns:p14="http://schemas.microsoft.com/office/powerpoint/2010/main" xmlns="" val="1382258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b="1" dirty="0" smtClean="0">
                <a:solidFill>
                  <a:srgbClr val="C00000"/>
                </a:solidFill>
              </a:rPr>
              <a:t>Pensando en el nuevo currículo ERE</a:t>
            </a:r>
            <a:endParaRPr lang="es-ES" sz="3600" b="1" dirty="0">
              <a:solidFill>
                <a:srgbClr val="C00000"/>
              </a:solidFill>
            </a:endParaRPr>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75656" y="1772631"/>
            <a:ext cx="6336704" cy="420626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2973423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b="1" dirty="0" smtClean="0">
                <a:solidFill>
                  <a:srgbClr val="C00000"/>
                </a:solidFill>
              </a:rPr>
              <a:t>CUATRO ÁREAS</a:t>
            </a:r>
            <a:endParaRPr lang="es-ES" sz="3600" b="1" dirty="0">
              <a:solidFill>
                <a:srgbClr val="C00000"/>
              </a:solidFill>
            </a:endParaRPr>
          </a:p>
        </p:txBody>
      </p:sp>
      <p:sp>
        <p:nvSpPr>
          <p:cNvPr id="3" name="2 Marcador de contenido"/>
          <p:cNvSpPr>
            <a:spLocks noGrp="1"/>
          </p:cNvSpPr>
          <p:nvPr>
            <p:ph idx="1"/>
          </p:nvPr>
        </p:nvSpPr>
        <p:spPr>
          <a:xfrm>
            <a:off x="611560" y="1556792"/>
            <a:ext cx="8435280" cy="4752528"/>
          </a:xfrm>
        </p:spPr>
        <p:txBody>
          <a:bodyPr>
            <a:normAutofit/>
          </a:bodyPr>
          <a:lstStyle/>
          <a:p>
            <a:pPr marL="0" indent="0">
              <a:buNone/>
            </a:pPr>
            <a:r>
              <a:rPr lang="es-ES" sz="2400" dirty="0" smtClean="0"/>
              <a:t>La</a:t>
            </a:r>
            <a:r>
              <a:rPr lang="es-ES" sz="2400" b="1" dirty="0" smtClean="0"/>
              <a:t> </a:t>
            </a:r>
            <a:r>
              <a:rPr lang="es-ES" sz="2400" dirty="0"/>
              <a:t>Comisión Episcopal para la Educación y Cultura </a:t>
            </a:r>
            <a:r>
              <a:rPr lang="es-ES" sz="2400" dirty="0" smtClean="0"/>
              <a:t>plantea repensar el currículo de la ERE desde estas 4 áreas:</a:t>
            </a:r>
          </a:p>
          <a:p>
            <a:pPr marL="0" indent="0">
              <a:buNone/>
            </a:pPr>
            <a:endParaRPr lang="es-ES" sz="2400" dirty="0" smtClean="0"/>
          </a:p>
          <a:p>
            <a:pPr marL="457200" indent="-457200">
              <a:buAutoNum type="arabicPeriod"/>
            </a:pPr>
            <a:r>
              <a:rPr lang="es-ES" sz="2400" b="1" dirty="0" smtClean="0"/>
              <a:t>Marco eclesial y civil actual para un nuevo currículo de la ERE.</a:t>
            </a:r>
          </a:p>
          <a:p>
            <a:pPr marL="457200" indent="-457200">
              <a:buAutoNum type="arabicPeriod"/>
            </a:pPr>
            <a:r>
              <a:rPr lang="es-ES" sz="2400" b="1" dirty="0" smtClean="0"/>
              <a:t>Sociología</a:t>
            </a:r>
            <a:r>
              <a:rPr lang="es-ES" sz="2400" b="1" dirty="0"/>
              <a:t>: retos educativos que plantea la sociedad hoy.</a:t>
            </a:r>
          </a:p>
          <a:p>
            <a:pPr marL="457200" indent="-457200">
              <a:buAutoNum type="arabicPeriod"/>
            </a:pPr>
            <a:r>
              <a:rPr lang="es-ES" sz="2400" b="1" dirty="0"/>
              <a:t>Epistemología: elementos teológicos imprescindibles en la ERE.</a:t>
            </a:r>
          </a:p>
          <a:p>
            <a:pPr marL="457200" indent="-457200">
              <a:buAutoNum type="arabicPeriod"/>
            </a:pPr>
            <a:r>
              <a:rPr lang="es-ES" sz="2400" b="1" dirty="0"/>
              <a:t>Psicopedagógica: innovación y competencias para la ERE.</a:t>
            </a:r>
          </a:p>
          <a:p>
            <a:pPr marL="0" indent="0">
              <a:buNone/>
            </a:pPr>
            <a:endParaRPr lang="es-ES" sz="2400" dirty="0"/>
          </a:p>
          <a:p>
            <a:pPr marL="0" indent="0">
              <a:buNone/>
            </a:pPr>
            <a:endParaRPr lang="es-ES" dirty="0">
              <a:solidFill>
                <a:srgbClr val="FF0000"/>
              </a:solidFill>
            </a:endParaRPr>
          </a:p>
        </p:txBody>
      </p:sp>
    </p:spTree>
    <p:extLst>
      <p:ext uri="{BB962C8B-B14F-4D97-AF65-F5344CB8AC3E}">
        <p14:creationId xmlns:p14="http://schemas.microsoft.com/office/powerpoint/2010/main" xmlns="" val="3685630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5085184"/>
            <a:ext cx="8229600" cy="1143000"/>
          </a:xfrm>
        </p:spPr>
        <p:txBody>
          <a:bodyPr>
            <a:normAutofit/>
          </a:bodyPr>
          <a:lstStyle/>
          <a:p>
            <a:r>
              <a:rPr lang="es-ES" sz="6000" b="1" dirty="0" smtClean="0">
                <a:solidFill>
                  <a:srgbClr val="0070C0"/>
                </a:solidFill>
              </a:rPr>
              <a:t>PUESTA AL DÍA</a:t>
            </a:r>
            <a:endParaRPr lang="es-ES" sz="6000" b="1" dirty="0">
              <a:solidFill>
                <a:srgbClr val="0070C0"/>
              </a:solidFill>
            </a:endParaRPr>
          </a:p>
        </p:txBody>
      </p:sp>
      <p:pic>
        <p:nvPicPr>
          <p:cNvPr id="2050" name="Picture 2" descr="Ver las imágenes de origen"/>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09824" y="332656"/>
            <a:ext cx="8149197" cy="417646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38965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3" y="135949"/>
            <a:ext cx="8229600" cy="1143000"/>
          </a:xfrm>
        </p:spPr>
        <p:txBody>
          <a:bodyPr>
            <a:noAutofit/>
          </a:bodyPr>
          <a:lstStyle/>
          <a:p>
            <a:r>
              <a:rPr lang="es-ES" sz="3600" b="1" dirty="0" smtClean="0">
                <a:solidFill>
                  <a:srgbClr val="C00000"/>
                </a:solidFill>
              </a:rPr>
              <a:t>Área 1. MARCO CIVIL</a:t>
            </a:r>
            <a:endParaRPr lang="es-ES" sz="3600" b="1" dirty="0">
              <a:solidFill>
                <a:srgbClr val="C00000"/>
              </a:solidFill>
            </a:endParaRPr>
          </a:p>
        </p:txBody>
      </p:sp>
      <p:sp>
        <p:nvSpPr>
          <p:cNvPr id="3" name="2 Marcador de contenido"/>
          <p:cNvSpPr>
            <a:spLocks noGrp="1"/>
          </p:cNvSpPr>
          <p:nvPr>
            <p:ph idx="1"/>
          </p:nvPr>
        </p:nvSpPr>
        <p:spPr>
          <a:xfrm>
            <a:off x="395537" y="1514401"/>
            <a:ext cx="8435280" cy="4752528"/>
          </a:xfrm>
        </p:spPr>
        <p:txBody>
          <a:bodyPr>
            <a:normAutofit/>
          </a:bodyPr>
          <a:lstStyle/>
          <a:p>
            <a:pPr marL="0" indent="0">
              <a:buNone/>
            </a:pPr>
            <a:endParaRPr lang="es-ES" sz="3800" dirty="0" smtClean="0"/>
          </a:p>
          <a:p>
            <a:pPr marL="0" indent="0">
              <a:buNone/>
            </a:pPr>
            <a:endParaRPr lang="es-ES" dirty="0">
              <a:solidFill>
                <a:srgbClr val="FF0000"/>
              </a:solidFill>
            </a:endParaRPr>
          </a:p>
        </p:txBody>
      </p:sp>
      <p:sp>
        <p:nvSpPr>
          <p:cNvPr id="4" name="3 Rectángulo"/>
          <p:cNvSpPr/>
          <p:nvPr/>
        </p:nvSpPr>
        <p:spPr>
          <a:xfrm rot="20904930">
            <a:off x="458120" y="2420434"/>
            <a:ext cx="2957797"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Bienestar</a:t>
            </a:r>
            <a:endParaRPr lang="es-E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4 Rectángulo"/>
          <p:cNvSpPr/>
          <p:nvPr/>
        </p:nvSpPr>
        <p:spPr>
          <a:xfrm rot="1745349">
            <a:off x="3468758" y="2420434"/>
            <a:ext cx="5067221" cy="923330"/>
          </a:xfrm>
          <a:prstGeom prst="rect">
            <a:avLst/>
          </a:prstGeom>
          <a:noFill/>
        </p:spPr>
        <p:txBody>
          <a:bodyPr wrap="none" lIns="91440" tIns="45720" rIns="91440" bIns="45720">
            <a:spAutoFit/>
          </a:bodyPr>
          <a:lstStyle/>
          <a:p>
            <a:pPr algn="ctr"/>
            <a:r>
              <a:rPr lang="es-E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Bloques políticos</a:t>
            </a:r>
            <a:endParaRPr lang="es-E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5 Rectángulo"/>
          <p:cNvSpPr/>
          <p:nvPr/>
        </p:nvSpPr>
        <p:spPr>
          <a:xfrm>
            <a:off x="2372320" y="3429000"/>
            <a:ext cx="3693512"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s-E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MIGRACIÓN</a:t>
            </a:r>
            <a:endParaRPr lang="es-E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6 Rectángulo"/>
          <p:cNvSpPr/>
          <p:nvPr/>
        </p:nvSpPr>
        <p:spPr>
          <a:xfrm rot="5400000">
            <a:off x="-588194" y="4742104"/>
            <a:ext cx="3034805" cy="923330"/>
          </a:xfrm>
          <a:prstGeom prst="rect">
            <a:avLst/>
          </a:prstGeom>
          <a:noFill/>
        </p:spPr>
        <p:txBody>
          <a:bodyPr wrap="none" lIns="91440" tIns="45720" rIns="91440" bIns="45720">
            <a:spAutoFit/>
          </a:bodyPr>
          <a:lstStyle/>
          <a:p>
            <a:pPr algn="ctr"/>
            <a:r>
              <a:rPr lang="es-E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laicismo</a:t>
            </a:r>
            <a:endParaRPr lang="es-E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7 Rectángulo"/>
          <p:cNvSpPr/>
          <p:nvPr/>
        </p:nvSpPr>
        <p:spPr>
          <a:xfrm rot="20788794">
            <a:off x="6020936" y="1340966"/>
            <a:ext cx="1959190" cy="923330"/>
          </a:xfrm>
          <a:prstGeom prst="rect">
            <a:avLst/>
          </a:prstGeom>
          <a:noFill/>
        </p:spPr>
        <p:txBody>
          <a:bodyPr wrap="none" lIns="91440" tIns="45720" rIns="91440" bIns="45720">
            <a:spAutoFit/>
          </a:bodyPr>
          <a:lstStyle/>
          <a:p>
            <a:pPr algn="ctr"/>
            <a:r>
              <a:rPr lang="es-E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Salud</a:t>
            </a:r>
            <a:endParaRPr lang="es-E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9" name="8 Rectángulo"/>
          <p:cNvSpPr/>
          <p:nvPr/>
        </p:nvSpPr>
        <p:spPr>
          <a:xfrm rot="992699">
            <a:off x="6527481" y="2494856"/>
            <a:ext cx="2536015"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Turismo</a:t>
            </a:r>
            <a:endParaRPr lang="es-E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9 Rectángulo"/>
          <p:cNvSpPr/>
          <p:nvPr/>
        </p:nvSpPr>
        <p:spPr>
          <a:xfrm>
            <a:off x="3635896" y="2711021"/>
            <a:ext cx="1491563" cy="923330"/>
          </a:xfrm>
          <a:prstGeom prst="rect">
            <a:avLst/>
          </a:prstGeom>
          <a:noFill/>
        </p:spPr>
        <p:txBody>
          <a:bodyPr wrap="none" lIns="91440" tIns="45720" rIns="91440" bIns="45720">
            <a:spAutoFit/>
          </a:bodyPr>
          <a:lstStyle/>
          <a:p>
            <a:pPr algn="ctr"/>
            <a:r>
              <a:rPr lang="es-E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Paro</a:t>
            </a:r>
            <a:endParaRPr lang="es-E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1" name="10 Rectángulo"/>
          <p:cNvSpPr/>
          <p:nvPr/>
        </p:nvSpPr>
        <p:spPr>
          <a:xfrm rot="19273418">
            <a:off x="1344595" y="4845005"/>
            <a:ext cx="2826929" cy="923330"/>
          </a:xfrm>
          <a:prstGeom prst="rect">
            <a:avLst/>
          </a:prstGeom>
          <a:noFill/>
        </p:spPr>
        <p:txBody>
          <a:bodyPr wrap="none" lIns="91440" tIns="45720" rIns="91440" bIns="45720">
            <a:spAutoFit/>
          </a:bodyPr>
          <a:lstStyle/>
          <a:p>
            <a:pPr algn="ctr"/>
            <a:r>
              <a:rPr lang="es-ES"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Derechos</a:t>
            </a:r>
            <a:endParaRPr lang="es-E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11 Rectángulo"/>
          <p:cNvSpPr/>
          <p:nvPr/>
        </p:nvSpPr>
        <p:spPr>
          <a:xfrm>
            <a:off x="2538620" y="5934670"/>
            <a:ext cx="6013313" cy="923330"/>
          </a:xfrm>
          <a:prstGeom prst="rect">
            <a:avLst/>
          </a:prstGeom>
          <a:noFill/>
        </p:spPr>
        <p:txBody>
          <a:bodyPr wrap="none" lIns="91440" tIns="45720" rIns="91440" bIns="45720">
            <a:spAutoFit/>
          </a:bodyPr>
          <a:lstStyle/>
          <a:p>
            <a:pPr algn="ctr"/>
            <a:r>
              <a:rPr lang="es-E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Inteligencia artificial</a:t>
            </a:r>
            <a:endParaRPr lang="es-E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3" name="12 Rectángulo"/>
          <p:cNvSpPr/>
          <p:nvPr/>
        </p:nvSpPr>
        <p:spPr>
          <a:xfrm rot="801032">
            <a:off x="3515021" y="5085184"/>
            <a:ext cx="1587294" cy="923330"/>
          </a:xfrm>
          <a:prstGeom prst="rect">
            <a:avLst/>
          </a:prstGeom>
          <a:noFill/>
        </p:spPr>
        <p:txBody>
          <a:bodyPr wrap="none" lIns="91440" tIns="45720" rIns="91440" bIns="45720">
            <a:spAutoFit/>
          </a:bodyPr>
          <a:lstStyle/>
          <a:p>
            <a:pPr algn="ctr"/>
            <a:r>
              <a:rPr lang="es-ES" sz="5400" b="1" cap="none" spc="200" dirty="0" smtClean="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rPr>
              <a:t>Ocio</a:t>
            </a:r>
            <a:endParaRPr lang="es-ES" sz="5400" b="1" cap="none" spc="200" dirty="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endParaRPr>
          </a:p>
        </p:txBody>
      </p:sp>
      <p:sp>
        <p:nvSpPr>
          <p:cNvPr id="14" name="13 Rectángulo"/>
          <p:cNvSpPr/>
          <p:nvPr/>
        </p:nvSpPr>
        <p:spPr>
          <a:xfrm rot="20350071">
            <a:off x="5597058" y="4623518"/>
            <a:ext cx="3438763"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Solidaridad</a:t>
            </a:r>
            <a:endParaRPr lang="es-E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5" name="14 Rectángulo"/>
          <p:cNvSpPr/>
          <p:nvPr/>
        </p:nvSpPr>
        <p:spPr>
          <a:xfrm rot="317686">
            <a:off x="214474" y="1449348"/>
            <a:ext cx="2826416"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E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Violencia</a:t>
            </a:r>
            <a:endParaRPr lang="es-E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16" name="15 Rectángulo"/>
          <p:cNvSpPr/>
          <p:nvPr/>
        </p:nvSpPr>
        <p:spPr>
          <a:xfrm rot="20421861">
            <a:off x="5016285" y="4113260"/>
            <a:ext cx="2438168" cy="923330"/>
          </a:xfrm>
          <a:prstGeom prst="rect">
            <a:avLst/>
          </a:prstGeom>
          <a:noFill/>
        </p:spPr>
        <p:txBody>
          <a:bodyPr wrap="none" lIns="91440" tIns="45720" rIns="91440" bIns="45720">
            <a:spAutoFit/>
          </a:bodyPr>
          <a:lstStyle/>
          <a:p>
            <a:pPr algn="ctr"/>
            <a:r>
              <a:rPr lang="es-ES"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libertad</a:t>
            </a:r>
            <a:endParaRPr lang="es-ES"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17" name="16 Rectángulo"/>
          <p:cNvSpPr/>
          <p:nvPr/>
        </p:nvSpPr>
        <p:spPr>
          <a:xfrm rot="5759324">
            <a:off x="722555" y="3967609"/>
            <a:ext cx="2114681" cy="769441"/>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s-ES" sz="4400" b="1" cap="none" spc="0" dirty="0" smtClean="0">
                <a:ln/>
                <a:solidFill>
                  <a:schemeClr val="accent3"/>
                </a:solidFill>
                <a:effectLst/>
              </a:rPr>
              <a:t>Ecología</a:t>
            </a:r>
            <a:endParaRPr lang="es-ES" sz="4400" b="1" cap="none" spc="0" dirty="0">
              <a:ln/>
              <a:solidFill>
                <a:schemeClr val="accent3"/>
              </a:solidFill>
              <a:effectLst/>
            </a:endParaRPr>
          </a:p>
        </p:txBody>
      </p:sp>
    </p:spTree>
    <p:extLst>
      <p:ext uri="{BB962C8B-B14F-4D97-AF65-F5344CB8AC3E}">
        <p14:creationId xmlns:p14="http://schemas.microsoft.com/office/powerpoint/2010/main" xmlns="" val="2999298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P spid="13" grpId="0"/>
      <p:bldP spid="14" grpId="0"/>
      <p:bldP spid="15" grpId="0"/>
      <p:bldP spid="16" grpId="0"/>
      <p:bldP spid="1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3" y="135949"/>
            <a:ext cx="8229600" cy="1143000"/>
          </a:xfrm>
        </p:spPr>
        <p:txBody>
          <a:bodyPr>
            <a:noAutofit/>
          </a:bodyPr>
          <a:lstStyle/>
          <a:p>
            <a:r>
              <a:rPr lang="es-ES" sz="3600" b="1" dirty="0" smtClean="0">
                <a:solidFill>
                  <a:srgbClr val="C00000"/>
                </a:solidFill>
              </a:rPr>
              <a:t>Área 1. MARCO ECLESIAL</a:t>
            </a:r>
            <a:endParaRPr lang="es-ES" sz="3600" b="1" dirty="0">
              <a:solidFill>
                <a:srgbClr val="C00000"/>
              </a:solidFill>
            </a:endParaRPr>
          </a:p>
        </p:txBody>
      </p:sp>
      <p:sp>
        <p:nvSpPr>
          <p:cNvPr id="3" name="2 Marcador de contenido"/>
          <p:cNvSpPr>
            <a:spLocks noGrp="1"/>
          </p:cNvSpPr>
          <p:nvPr>
            <p:ph idx="1"/>
          </p:nvPr>
        </p:nvSpPr>
        <p:spPr>
          <a:xfrm>
            <a:off x="395537" y="1514401"/>
            <a:ext cx="8435280" cy="4752528"/>
          </a:xfrm>
        </p:spPr>
        <p:txBody>
          <a:bodyPr>
            <a:normAutofit/>
          </a:bodyPr>
          <a:lstStyle/>
          <a:p>
            <a:pPr marL="0" indent="0">
              <a:buNone/>
            </a:pPr>
            <a:endParaRPr lang="es-ES" sz="3800" dirty="0" smtClean="0"/>
          </a:p>
          <a:p>
            <a:pPr marL="0" indent="0">
              <a:buNone/>
            </a:pPr>
            <a:endParaRPr lang="es-ES" dirty="0">
              <a:solidFill>
                <a:srgbClr val="FF0000"/>
              </a:solidFill>
            </a:endParaRPr>
          </a:p>
        </p:txBody>
      </p:sp>
      <p:sp>
        <p:nvSpPr>
          <p:cNvPr id="4" name="3 Rectángulo"/>
          <p:cNvSpPr/>
          <p:nvPr/>
        </p:nvSpPr>
        <p:spPr>
          <a:xfrm rot="20904930">
            <a:off x="-87134" y="2517215"/>
            <a:ext cx="4878707" cy="70788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Nueva Evangelización</a:t>
            </a:r>
            <a:endParaRPr lang="es-ES"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4 Rectángulo"/>
          <p:cNvSpPr/>
          <p:nvPr/>
        </p:nvSpPr>
        <p:spPr>
          <a:xfrm rot="1745349">
            <a:off x="3321222" y="2420434"/>
            <a:ext cx="5362302" cy="923330"/>
          </a:xfrm>
          <a:prstGeom prst="rect">
            <a:avLst/>
          </a:prstGeom>
          <a:noFill/>
        </p:spPr>
        <p:txBody>
          <a:bodyPr wrap="none" lIns="91440" tIns="45720" rIns="91440" bIns="45720">
            <a:spAutoFit/>
          </a:bodyPr>
          <a:lstStyle/>
          <a:p>
            <a:pPr algn="ctr"/>
            <a:r>
              <a:rPr lang="es-E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Cuestionamientos</a:t>
            </a:r>
            <a:endParaRPr lang="es-E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5 Rectángulo"/>
          <p:cNvSpPr/>
          <p:nvPr/>
        </p:nvSpPr>
        <p:spPr>
          <a:xfrm>
            <a:off x="1878216" y="3429000"/>
            <a:ext cx="4681730" cy="70788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s-ES"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Nuevas realidades</a:t>
            </a:r>
            <a:endParaRPr lang="es-ES" sz="4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6 Rectángulo"/>
          <p:cNvSpPr/>
          <p:nvPr/>
        </p:nvSpPr>
        <p:spPr>
          <a:xfrm rot="5400000">
            <a:off x="-667767" y="4849825"/>
            <a:ext cx="2978508" cy="707886"/>
          </a:xfrm>
          <a:prstGeom prst="rect">
            <a:avLst/>
          </a:prstGeom>
          <a:noFill/>
        </p:spPr>
        <p:txBody>
          <a:bodyPr wrap="none" lIns="91440" tIns="45720" rIns="91440" bIns="45720">
            <a:spAutoFit/>
          </a:bodyPr>
          <a:lstStyle/>
          <a:p>
            <a:pPr algn="ctr"/>
            <a:r>
              <a:rPr lang="es-E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vocaciones</a:t>
            </a:r>
            <a:endParaRPr lang="es-E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7 Rectángulo"/>
          <p:cNvSpPr/>
          <p:nvPr/>
        </p:nvSpPr>
        <p:spPr>
          <a:xfrm rot="20788794">
            <a:off x="5291538" y="1340966"/>
            <a:ext cx="3417988" cy="923330"/>
          </a:xfrm>
          <a:prstGeom prst="rect">
            <a:avLst/>
          </a:prstGeom>
          <a:noFill/>
        </p:spPr>
        <p:txBody>
          <a:bodyPr wrap="none" lIns="91440" tIns="45720" rIns="91440" bIns="45720">
            <a:spAutoFit/>
          </a:bodyPr>
          <a:lstStyle/>
          <a:p>
            <a:pPr algn="ctr"/>
            <a:r>
              <a:rPr lang="es-E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Esperanza</a:t>
            </a:r>
            <a:endParaRPr lang="es-E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9" name="8 Rectángulo"/>
          <p:cNvSpPr/>
          <p:nvPr/>
        </p:nvSpPr>
        <p:spPr>
          <a:xfrm rot="992699">
            <a:off x="6492409" y="2494856"/>
            <a:ext cx="260616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Ecología</a:t>
            </a:r>
            <a:endParaRPr lang="es-E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9 Rectángulo"/>
          <p:cNvSpPr/>
          <p:nvPr/>
        </p:nvSpPr>
        <p:spPr>
          <a:xfrm>
            <a:off x="3821380" y="5180381"/>
            <a:ext cx="1801391" cy="830997"/>
          </a:xfrm>
          <a:prstGeom prst="rect">
            <a:avLst/>
          </a:prstGeom>
          <a:noFill/>
        </p:spPr>
        <p:txBody>
          <a:bodyPr wrap="none" lIns="91440" tIns="45720" rIns="91440" bIns="45720">
            <a:spAutoFit/>
          </a:bodyPr>
          <a:lstStyle/>
          <a:p>
            <a:pPr algn="ctr"/>
            <a:r>
              <a:rPr lang="es-ES" sz="4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Gracia</a:t>
            </a:r>
            <a:endParaRPr lang="es-ES" sz="4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1" name="10 Rectángulo"/>
          <p:cNvSpPr/>
          <p:nvPr/>
        </p:nvSpPr>
        <p:spPr>
          <a:xfrm rot="19544434">
            <a:off x="1861742" y="4337278"/>
            <a:ext cx="1891865" cy="923330"/>
          </a:xfrm>
          <a:prstGeom prst="rect">
            <a:avLst/>
          </a:prstGeom>
          <a:noFill/>
        </p:spPr>
        <p:txBody>
          <a:bodyPr wrap="none" lIns="91440" tIns="45720" rIns="91440" bIns="45720">
            <a:spAutoFit/>
          </a:bodyPr>
          <a:lstStyle/>
          <a:p>
            <a:pPr algn="ctr"/>
            <a:r>
              <a:rPr lang="es-ES"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Mujer</a:t>
            </a:r>
            <a:endParaRPr lang="es-E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11 Rectángulo"/>
          <p:cNvSpPr/>
          <p:nvPr/>
        </p:nvSpPr>
        <p:spPr>
          <a:xfrm>
            <a:off x="2813542" y="5934670"/>
            <a:ext cx="5463483" cy="707886"/>
          </a:xfrm>
          <a:prstGeom prst="rect">
            <a:avLst/>
          </a:prstGeom>
          <a:noFill/>
        </p:spPr>
        <p:txBody>
          <a:bodyPr wrap="none" lIns="91440" tIns="45720" rIns="91440" bIns="45720">
            <a:spAutoFit/>
          </a:bodyPr>
          <a:lstStyle/>
          <a:p>
            <a:pPr algn="ctr"/>
            <a:r>
              <a:rPr lang="es-ES" sz="4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Abandono de la práctica</a:t>
            </a:r>
            <a:endParaRPr lang="es-E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3" name="12 Rectángulo"/>
          <p:cNvSpPr/>
          <p:nvPr/>
        </p:nvSpPr>
        <p:spPr>
          <a:xfrm>
            <a:off x="3951673" y="2694197"/>
            <a:ext cx="1540806" cy="923330"/>
          </a:xfrm>
          <a:prstGeom prst="rect">
            <a:avLst/>
          </a:prstGeom>
          <a:noFill/>
        </p:spPr>
        <p:txBody>
          <a:bodyPr wrap="none" lIns="91440" tIns="45720" rIns="91440" bIns="45720">
            <a:spAutoFit/>
          </a:bodyPr>
          <a:lstStyle/>
          <a:p>
            <a:pPr algn="ctr"/>
            <a:r>
              <a:rPr lang="es-ES" sz="5400" b="1" u="sng" cap="none" spc="200" dirty="0" smtClean="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rPr>
              <a:t>Dios</a:t>
            </a:r>
            <a:endParaRPr lang="es-ES" sz="5400" b="1" u="sng" cap="none" spc="200" dirty="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endParaRPr>
          </a:p>
        </p:txBody>
      </p:sp>
      <p:sp>
        <p:nvSpPr>
          <p:cNvPr id="14" name="13 Rectángulo"/>
          <p:cNvSpPr/>
          <p:nvPr/>
        </p:nvSpPr>
        <p:spPr>
          <a:xfrm rot="20350071">
            <a:off x="5597058" y="4623518"/>
            <a:ext cx="3438763"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Solidaridad</a:t>
            </a:r>
            <a:endParaRPr lang="es-E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5" name="14 Rectángulo"/>
          <p:cNvSpPr/>
          <p:nvPr/>
        </p:nvSpPr>
        <p:spPr>
          <a:xfrm rot="375529">
            <a:off x="282155" y="1656211"/>
            <a:ext cx="2462534"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ES"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Minoría</a:t>
            </a:r>
            <a:endParaRPr lang="es-E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16" name="15 Rectángulo"/>
          <p:cNvSpPr/>
          <p:nvPr/>
        </p:nvSpPr>
        <p:spPr>
          <a:xfrm rot="20421861">
            <a:off x="5016285" y="4113260"/>
            <a:ext cx="2438168" cy="923330"/>
          </a:xfrm>
          <a:prstGeom prst="rect">
            <a:avLst/>
          </a:prstGeom>
          <a:noFill/>
        </p:spPr>
        <p:txBody>
          <a:bodyPr wrap="none" lIns="91440" tIns="45720" rIns="91440" bIns="45720">
            <a:spAutoFit/>
          </a:bodyPr>
          <a:lstStyle/>
          <a:p>
            <a:pPr algn="ctr"/>
            <a:r>
              <a:rPr lang="es-ES"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libertad</a:t>
            </a:r>
            <a:endParaRPr lang="es-ES"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17" name="16 Rectángulo"/>
          <p:cNvSpPr/>
          <p:nvPr/>
        </p:nvSpPr>
        <p:spPr>
          <a:xfrm rot="20064366">
            <a:off x="1373683" y="5096237"/>
            <a:ext cx="3700244" cy="646331"/>
          </a:xfrm>
          <a:prstGeom prst="rect">
            <a:avLst/>
          </a:prstGeom>
          <a:noFill/>
        </p:spPr>
        <p:txBody>
          <a:bodyPr wrap="none" lIns="91440" tIns="45720" rIns="91440" bIns="45720">
            <a:spAutoFit/>
          </a:bodyPr>
          <a:lstStyle/>
          <a:p>
            <a:pPr algn="ctr"/>
            <a:r>
              <a:rPr lang="es-ES" sz="36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Desconocimiento</a:t>
            </a:r>
            <a:endParaRPr lang="es-ES" sz="36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19" name="18 Rectángulo"/>
          <p:cNvSpPr/>
          <p:nvPr/>
        </p:nvSpPr>
        <p:spPr>
          <a:xfrm rot="5400000">
            <a:off x="542024" y="3982319"/>
            <a:ext cx="2068195"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AMOR</a:t>
            </a:r>
            <a:endParaRPr lang="es-E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0" name="19 Rectángulo"/>
          <p:cNvSpPr/>
          <p:nvPr/>
        </p:nvSpPr>
        <p:spPr>
          <a:xfrm rot="5400000">
            <a:off x="7787883" y="5537894"/>
            <a:ext cx="1827552" cy="707886"/>
          </a:xfrm>
          <a:prstGeom prst="rect">
            <a:avLst/>
          </a:prstGeom>
          <a:noFill/>
        </p:spPr>
        <p:txBody>
          <a:bodyPr wrap="none" lIns="91440" tIns="45720" rIns="91440" bIns="45720">
            <a:spAutoFit/>
          </a:bodyPr>
          <a:lstStyle/>
          <a:p>
            <a:pPr algn="ctr"/>
            <a:r>
              <a:rPr lang="es-ES" sz="40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POBRES</a:t>
            </a:r>
            <a:endParaRPr lang="es-ES" sz="4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xmlns="" val="1266227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P spid="13" grpId="0"/>
      <p:bldP spid="14" grpId="0"/>
      <p:bldP spid="15" grpId="0"/>
      <p:bldP spid="16" grpId="0"/>
      <p:bldP spid="17" grpId="0"/>
      <p:bldP spid="19" grpId="0"/>
      <p:bldP spid="2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3" y="135949"/>
            <a:ext cx="8229600" cy="1143000"/>
          </a:xfrm>
        </p:spPr>
        <p:txBody>
          <a:bodyPr>
            <a:noAutofit/>
          </a:bodyPr>
          <a:lstStyle/>
          <a:p>
            <a:r>
              <a:rPr lang="es-ES" sz="3600" b="1" dirty="0" smtClean="0">
                <a:solidFill>
                  <a:srgbClr val="C00000"/>
                </a:solidFill>
              </a:rPr>
              <a:t>Área 2. RETOS EDUCATIVOS</a:t>
            </a:r>
            <a:endParaRPr lang="es-ES" sz="3600" b="1" dirty="0">
              <a:solidFill>
                <a:srgbClr val="C00000"/>
              </a:solidFill>
            </a:endParaRPr>
          </a:p>
        </p:txBody>
      </p:sp>
      <p:sp>
        <p:nvSpPr>
          <p:cNvPr id="3" name="2 Marcador de contenido"/>
          <p:cNvSpPr>
            <a:spLocks noGrp="1"/>
          </p:cNvSpPr>
          <p:nvPr>
            <p:ph idx="1"/>
          </p:nvPr>
        </p:nvSpPr>
        <p:spPr>
          <a:xfrm>
            <a:off x="395537" y="1514401"/>
            <a:ext cx="8435280" cy="4752528"/>
          </a:xfrm>
        </p:spPr>
        <p:txBody>
          <a:bodyPr>
            <a:normAutofit/>
          </a:bodyPr>
          <a:lstStyle/>
          <a:p>
            <a:pPr marL="0" indent="0">
              <a:buNone/>
            </a:pPr>
            <a:endParaRPr lang="es-ES" sz="3800" dirty="0" smtClean="0"/>
          </a:p>
          <a:p>
            <a:pPr marL="0" indent="0">
              <a:buNone/>
            </a:pPr>
            <a:endParaRPr lang="es-ES" dirty="0">
              <a:solidFill>
                <a:srgbClr val="FF0000"/>
              </a:solidFill>
            </a:endParaRPr>
          </a:p>
        </p:txBody>
      </p:sp>
      <p:sp>
        <p:nvSpPr>
          <p:cNvPr id="4" name="3 Rectángulo"/>
          <p:cNvSpPr/>
          <p:nvPr/>
        </p:nvSpPr>
        <p:spPr>
          <a:xfrm rot="20904930">
            <a:off x="1145648" y="2420434"/>
            <a:ext cx="1582742"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Ética</a:t>
            </a:r>
            <a:endParaRPr lang="es-E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4 Rectángulo"/>
          <p:cNvSpPr/>
          <p:nvPr/>
        </p:nvSpPr>
        <p:spPr>
          <a:xfrm rot="1745349">
            <a:off x="3053842" y="2420434"/>
            <a:ext cx="5897064" cy="923330"/>
          </a:xfrm>
          <a:prstGeom prst="rect">
            <a:avLst/>
          </a:prstGeom>
          <a:noFill/>
        </p:spPr>
        <p:txBody>
          <a:bodyPr wrap="none" lIns="91440" tIns="45720" rIns="91440" bIns="45720">
            <a:spAutoFit/>
          </a:bodyPr>
          <a:lstStyle/>
          <a:p>
            <a:pPr algn="ctr"/>
            <a:r>
              <a:rPr lang="es-E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Competencia digital</a:t>
            </a:r>
            <a:endParaRPr lang="es-E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5 Rectángulo"/>
          <p:cNvSpPr/>
          <p:nvPr/>
        </p:nvSpPr>
        <p:spPr>
          <a:xfrm>
            <a:off x="2983355" y="3429000"/>
            <a:ext cx="2471447" cy="954107"/>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s-ES" sz="28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Atención a </a:t>
            </a:r>
          </a:p>
          <a:p>
            <a:pPr algn="ctr"/>
            <a:r>
              <a:rPr lang="es-ES"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La </a:t>
            </a:r>
            <a:r>
              <a:rPr lang="es-ES" sz="28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Diversidad</a:t>
            </a:r>
            <a:endParaRPr lang="es-ES" sz="28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6 Rectángulo"/>
          <p:cNvSpPr/>
          <p:nvPr/>
        </p:nvSpPr>
        <p:spPr>
          <a:xfrm rot="5400000">
            <a:off x="-271061" y="4742104"/>
            <a:ext cx="2885598" cy="923330"/>
          </a:xfrm>
          <a:prstGeom prst="rect">
            <a:avLst/>
          </a:prstGeom>
          <a:noFill/>
        </p:spPr>
        <p:txBody>
          <a:bodyPr wrap="none" lIns="91440" tIns="45720" rIns="91440" bIns="45720">
            <a:spAutoFit/>
          </a:bodyPr>
          <a:lstStyle/>
          <a:p>
            <a:pPr algn="ctr"/>
            <a:r>
              <a:rPr lang="es-E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Fracaso</a:t>
            </a:r>
            <a:endParaRPr lang="es-E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7 Rectángulo"/>
          <p:cNvSpPr/>
          <p:nvPr/>
        </p:nvSpPr>
        <p:spPr>
          <a:xfrm rot="20788794">
            <a:off x="6020936" y="1340966"/>
            <a:ext cx="1959190" cy="923330"/>
          </a:xfrm>
          <a:prstGeom prst="rect">
            <a:avLst/>
          </a:prstGeom>
          <a:noFill/>
        </p:spPr>
        <p:txBody>
          <a:bodyPr wrap="none" lIns="91440" tIns="45720" rIns="91440" bIns="45720">
            <a:spAutoFit/>
          </a:bodyPr>
          <a:lstStyle/>
          <a:p>
            <a:pPr algn="ctr"/>
            <a:r>
              <a:rPr lang="es-E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Salud</a:t>
            </a:r>
            <a:endParaRPr lang="es-E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9" name="8 Rectángulo"/>
          <p:cNvSpPr/>
          <p:nvPr/>
        </p:nvSpPr>
        <p:spPr>
          <a:xfrm rot="992699">
            <a:off x="6466184" y="2602577"/>
            <a:ext cx="2658612" cy="70788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Motivación</a:t>
            </a:r>
            <a:endParaRPr lang="es-ES"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9 Rectángulo"/>
          <p:cNvSpPr/>
          <p:nvPr/>
        </p:nvSpPr>
        <p:spPr>
          <a:xfrm>
            <a:off x="2804978" y="2494855"/>
            <a:ext cx="2229393" cy="923330"/>
          </a:xfrm>
          <a:prstGeom prst="rect">
            <a:avLst/>
          </a:prstGeom>
          <a:noFill/>
        </p:spPr>
        <p:txBody>
          <a:bodyPr wrap="none" lIns="91440" tIns="45720" rIns="91440" bIns="45720">
            <a:spAutoFit/>
          </a:bodyPr>
          <a:lstStyle/>
          <a:p>
            <a:pPr algn="ctr"/>
            <a:r>
              <a:rPr lang="es-E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Verdad</a:t>
            </a:r>
            <a:endParaRPr lang="es-E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1" name="10 Rectángulo"/>
          <p:cNvSpPr/>
          <p:nvPr/>
        </p:nvSpPr>
        <p:spPr>
          <a:xfrm rot="19273418">
            <a:off x="1592901" y="4845005"/>
            <a:ext cx="2330318" cy="923330"/>
          </a:xfrm>
          <a:prstGeom prst="rect">
            <a:avLst/>
          </a:prstGeom>
          <a:noFill/>
        </p:spPr>
        <p:txBody>
          <a:bodyPr wrap="none" lIns="91440" tIns="45720" rIns="91440" bIns="45720">
            <a:spAutoFit/>
          </a:bodyPr>
          <a:lstStyle/>
          <a:p>
            <a:pPr algn="ctr"/>
            <a:r>
              <a:rPr lang="es-ES"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Integral</a:t>
            </a:r>
            <a:endParaRPr lang="es-E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11 Rectángulo"/>
          <p:cNvSpPr/>
          <p:nvPr/>
        </p:nvSpPr>
        <p:spPr>
          <a:xfrm>
            <a:off x="2167851" y="5934670"/>
            <a:ext cx="6754862" cy="923330"/>
          </a:xfrm>
          <a:prstGeom prst="rect">
            <a:avLst/>
          </a:prstGeom>
          <a:noFill/>
        </p:spPr>
        <p:txBody>
          <a:bodyPr wrap="none" lIns="91440" tIns="45720" rIns="91440" bIns="45720">
            <a:spAutoFit/>
          </a:bodyPr>
          <a:lstStyle/>
          <a:p>
            <a:pPr algn="ctr"/>
            <a:r>
              <a:rPr lang="es-E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Innovación pedagógica</a:t>
            </a:r>
            <a:endParaRPr lang="es-E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3" name="12 Rectángulo"/>
          <p:cNvSpPr/>
          <p:nvPr/>
        </p:nvSpPr>
        <p:spPr>
          <a:xfrm rot="801032">
            <a:off x="3648872" y="5085184"/>
            <a:ext cx="1319592" cy="923330"/>
          </a:xfrm>
          <a:prstGeom prst="rect">
            <a:avLst/>
          </a:prstGeom>
          <a:noFill/>
        </p:spPr>
        <p:txBody>
          <a:bodyPr wrap="none" lIns="91440" tIns="45720" rIns="91440" bIns="45720">
            <a:spAutoFit/>
          </a:bodyPr>
          <a:lstStyle/>
          <a:p>
            <a:pPr algn="ctr"/>
            <a:r>
              <a:rPr lang="es-ES" sz="5400" b="1" cap="none" spc="200" dirty="0" smtClean="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rPr>
              <a:t>Útil</a:t>
            </a:r>
            <a:endParaRPr lang="es-ES" sz="5400" b="1" cap="none" spc="200" dirty="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endParaRPr>
          </a:p>
        </p:txBody>
      </p:sp>
      <p:sp>
        <p:nvSpPr>
          <p:cNvPr id="14" name="13 Rectángulo"/>
          <p:cNvSpPr/>
          <p:nvPr/>
        </p:nvSpPr>
        <p:spPr>
          <a:xfrm rot="20350071">
            <a:off x="5937917" y="4759320"/>
            <a:ext cx="2239716"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Humanidades</a:t>
            </a:r>
            <a:endParaRPr lang="es-E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5" name="14 Rectángulo"/>
          <p:cNvSpPr/>
          <p:nvPr/>
        </p:nvSpPr>
        <p:spPr>
          <a:xfrm rot="21171837">
            <a:off x="110690" y="1600431"/>
            <a:ext cx="3084179"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E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Autoridad</a:t>
            </a:r>
            <a:endParaRPr lang="es-E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16" name="15 Rectángulo"/>
          <p:cNvSpPr/>
          <p:nvPr/>
        </p:nvSpPr>
        <p:spPr>
          <a:xfrm rot="20421861">
            <a:off x="4921548" y="4190204"/>
            <a:ext cx="2627642" cy="769441"/>
          </a:xfrm>
          <a:prstGeom prst="rect">
            <a:avLst/>
          </a:prstGeom>
          <a:noFill/>
        </p:spPr>
        <p:txBody>
          <a:bodyPr wrap="none" lIns="91440" tIns="45720" rIns="91440" bIns="45720">
            <a:spAutoFit/>
          </a:bodyPr>
          <a:lstStyle/>
          <a:p>
            <a:pPr algn="ctr"/>
            <a:r>
              <a:rPr lang="es-ES" sz="4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Los demás</a:t>
            </a:r>
            <a:endParaRPr lang="es-ES" sz="4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17" name="16 Rectángulo"/>
          <p:cNvSpPr/>
          <p:nvPr/>
        </p:nvSpPr>
        <p:spPr>
          <a:xfrm rot="5759324">
            <a:off x="879679" y="3967608"/>
            <a:ext cx="2114681" cy="769441"/>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s-ES" sz="4400" b="1" cap="none" spc="0" dirty="0" smtClean="0">
                <a:ln/>
                <a:solidFill>
                  <a:schemeClr val="accent3"/>
                </a:solidFill>
                <a:effectLst/>
              </a:rPr>
              <a:t>Ecología</a:t>
            </a:r>
            <a:endParaRPr lang="es-ES" sz="4400" b="1" cap="none" spc="0" dirty="0">
              <a:ln/>
              <a:solidFill>
                <a:schemeClr val="accent3"/>
              </a:solidFill>
              <a:effectLst/>
            </a:endParaRPr>
          </a:p>
        </p:txBody>
      </p:sp>
      <p:sp>
        <p:nvSpPr>
          <p:cNvPr id="18" name="17 Rectángulo"/>
          <p:cNvSpPr/>
          <p:nvPr/>
        </p:nvSpPr>
        <p:spPr>
          <a:xfrm rot="5400000">
            <a:off x="-1132991" y="3893873"/>
            <a:ext cx="3074881" cy="646331"/>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s-ES" sz="3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Inteligencias</a:t>
            </a:r>
            <a:endParaRPr lang="es-ES" sz="36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9" name="18 Rectángulo"/>
          <p:cNvSpPr/>
          <p:nvPr/>
        </p:nvSpPr>
        <p:spPr>
          <a:xfrm rot="3755655">
            <a:off x="7639177" y="1881976"/>
            <a:ext cx="1739579" cy="584775"/>
          </a:xfrm>
          <a:prstGeom prst="rect">
            <a:avLst/>
          </a:prstGeom>
          <a:noFill/>
        </p:spPr>
        <p:txBody>
          <a:bodyPr wrap="none" lIns="91440" tIns="45720" rIns="91440" bIns="45720">
            <a:spAutoFit/>
          </a:bodyPr>
          <a:lstStyle/>
          <a:p>
            <a:pPr algn="ctr"/>
            <a:r>
              <a:rPr lang="es-ES" sz="32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Idiomas</a:t>
            </a:r>
            <a:endParaRPr lang="es-ES" sz="32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0" name="19 Rectángulo"/>
          <p:cNvSpPr/>
          <p:nvPr/>
        </p:nvSpPr>
        <p:spPr>
          <a:xfrm rot="20605560">
            <a:off x="6667594" y="5059064"/>
            <a:ext cx="2518639" cy="923330"/>
          </a:xfrm>
          <a:prstGeom prst="rect">
            <a:avLst/>
          </a:prstGeom>
          <a:noFill/>
        </p:spPr>
        <p:txBody>
          <a:bodyPr wrap="none" lIns="91440" tIns="45720" rIns="91440" bIns="45720">
            <a:spAutoFit/>
          </a:bodyPr>
          <a:lstStyle/>
          <a:p>
            <a:pPr algn="ctr"/>
            <a:r>
              <a:rPr lang="es-E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Ciencias</a:t>
            </a:r>
            <a:endParaRPr lang="es-E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xmlns="" val="591701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b="1" dirty="0" smtClean="0">
                <a:solidFill>
                  <a:srgbClr val="C00000"/>
                </a:solidFill>
              </a:rPr>
              <a:t>Área 3. Contenidos teológicos </a:t>
            </a:r>
            <a:br>
              <a:rPr lang="es-ES" sz="3600" b="1" dirty="0" smtClean="0">
                <a:solidFill>
                  <a:srgbClr val="C00000"/>
                </a:solidFill>
              </a:rPr>
            </a:br>
            <a:r>
              <a:rPr lang="es-ES" sz="3600" b="1" dirty="0" smtClean="0">
                <a:solidFill>
                  <a:srgbClr val="C00000"/>
                </a:solidFill>
              </a:rPr>
              <a:t>(y antropológicos)</a:t>
            </a:r>
            <a:endParaRPr lang="es-ES" sz="3600" b="1" dirty="0">
              <a:solidFill>
                <a:srgbClr val="C00000"/>
              </a:solidFill>
            </a:endParaRPr>
          </a:p>
        </p:txBody>
      </p:sp>
      <p:sp>
        <p:nvSpPr>
          <p:cNvPr id="3" name="2 Marcador de contenido"/>
          <p:cNvSpPr>
            <a:spLocks noGrp="1"/>
          </p:cNvSpPr>
          <p:nvPr>
            <p:ph idx="1"/>
          </p:nvPr>
        </p:nvSpPr>
        <p:spPr>
          <a:xfrm>
            <a:off x="611560" y="1556792"/>
            <a:ext cx="8435280" cy="4752528"/>
          </a:xfrm>
        </p:spPr>
        <p:txBody>
          <a:bodyPr>
            <a:normAutofit fontScale="92500" lnSpcReduction="20000"/>
          </a:bodyPr>
          <a:lstStyle/>
          <a:p>
            <a:pPr marL="0" indent="0">
              <a:buNone/>
            </a:pPr>
            <a:r>
              <a:rPr lang="es-ES" sz="2400" dirty="0" smtClean="0"/>
              <a:t>La asignatura de religión trabaja 4 campos que justifican plenamente su presencia en la escuela*:</a:t>
            </a:r>
          </a:p>
          <a:p>
            <a:pPr marL="0" indent="0">
              <a:buNone/>
            </a:pPr>
            <a:endParaRPr lang="es-ES" sz="3800" dirty="0" smtClean="0"/>
          </a:p>
          <a:p>
            <a:pPr marL="514350" indent="-514350">
              <a:buFont typeface="Arial" pitchFamily="34" charset="0"/>
              <a:buAutoNum type="arabicPeriod"/>
            </a:pPr>
            <a:r>
              <a:rPr lang="es-ES" b="1" dirty="0">
                <a:solidFill>
                  <a:srgbClr val="0070C0"/>
                </a:solidFill>
              </a:rPr>
              <a:t>La búsqueda de la verdad</a:t>
            </a:r>
          </a:p>
          <a:p>
            <a:pPr marL="514350" indent="-514350">
              <a:buAutoNum type="arabicPeriod"/>
            </a:pPr>
            <a:r>
              <a:rPr lang="es-ES" b="1" dirty="0" smtClean="0">
                <a:solidFill>
                  <a:srgbClr val="0070C0"/>
                </a:solidFill>
              </a:rPr>
              <a:t>Hablar de Dios</a:t>
            </a:r>
          </a:p>
          <a:p>
            <a:pPr marL="514350" indent="-514350">
              <a:buAutoNum type="arabicPeriod"/>
            </a:pPr>
            <a:r>
              <a:rPr lang="es-ES" b="1" dirty="0" smtClean="0">
                <a:solidFill>
                  <a:srgbClr val="0070C0"/>
                </a:solidFill>
              </a:rPr>
              <a:t>La pregunta por el sentido</a:t>
            </a:r>
          </a:p>
          <a:p>
            <a:pPr marL="514350" indent="-514350">
              <a:buAutoNum type="arabicPeriod"/>
            </a:pPr>
            <a:r>
              <a:rPr lang="es-ES" b="1" dirty="0" smtClean="0">
                <a:solidFill>
                  <a:srgbClr val="0070C0"/>
                </a:solidFill>
              </a:rPr>
              <a:t>La respuesta moral</a:t>
            </a:r>
          </a:p>
          <a:p>
            <a:pPr marL="514350" indent="-514350">
              <a:buAutoNum type="arabicPeriod"/>
            </a:pPr>
            <a:endParaRPr lang="es-ES" dirty="0">
              <a:solidFill>
                <a:schemeClr val="bg1"/>
              </a:solidFill>
            </a:endParaRPr>
          </a:p>
          <a:p>
            <a:pPr marL="0" indent="0">
              <a:buNone/>
            </a:pPr>
            <a:endParaRPr lang="es-ES" sz="2000" dirty="0" smtClean="0"/>
          </a:p>
          <a:p>
            <a:pPr>
              <a:buFont typeface="Arial" charset="0"/>
              <a:buChar char="•"/>
            </a:pPr>
            <a:r>
              <a:rPr lang="es-ES" sz="2000" dirty="0" smtClean="0"/>
              <a:t>El planteamiento de la justificación de la ERE por estos 4 campo ha sido tomado de Avelino </a:t>
            </a:r>
            <a:r>
              <a:rPr lang="es-ES" sz="2000" dirty="0" err="1" smtClean="0"/>
              <a:t>Rivilla</a:t>
            </a:r>
            <a:r>
              <a:rPr lang="es-ES" sz="2000" dirty="0" smtClean="0"/>
              <a:t>, </a:t>
            </a:r>
            <a:r>
              <a:rPr lang="es-ES" sz="2000" i="1" dirty="0" smtClean="0"/>
              <a:t>La </a:t>
            </a:r>
            <a:r>
              <a:rPr lang="es-ES" sz="2000" i="1" dirty="0"/>
              <a:t>enseñanza de la Religión en la Escuela. Razones para la esperanza,</a:t>
            </a:r>
            <a:r>
              <a:rPr lang="es-ES" sz="2000" dirty="0"/>
              <a:t> Salamanca: </a:t>
            </a:r>
            <a:r>
              <a:rPr lang="es-ES" sz="2000" dirty="0" err="1" smtClean="0"/>
              <a:t>Kadmos</a:t>
            </a:r>
            <a:r>
              <a:rPr lang="es-ES" sz="2000" dirty="0" smtClean="0"/>
              <a:t>, 2007. No así el desarrollo de cada uno de los campos recogido en esta presentación.</a:t>
            </a:r>
          </a:p>
          <a:p>
            <a:pPr marL="0" indent="0">
              <a:buNone/>
            </a:pPr>
            <a:endParaRPr lang="es-ES" sz="2000" dirty="0">
              <a:solidFill>
                <a:schemeClr val="bg1"/>
              </a:solidFill>
            </a:endParaRPr>
          </a:p>
        </p:txBody>
      </p:sp>
    </p:spTree>
    <p:extLst>
      <p:ext uri="{BB962C8B-B14F-4D97-AF65-F5344CB8AC3E}">
        <p14:creationId xmlns:p14="http://schemas.microsoft.com/office/powerpoint/2010/main" xmlns="" val="2580745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b="1" dirty="0" smtClean="0">
                <a:solidFill>
                  <a:srgbClr val="C00000"/>
                </a:solidFill>
              </a:rPr>
              <a:t>1. La </a:t>
            </a:r>
            <a:r>
              <a:rPr lang="es-ES" sz="3600" b="1" dirty="0" err="1" smtClean="0">
                <a:solidFill>
                  <a:srgbClr val="C00000"/>
                </a:solidFill>
              </a:rPr>
              <a:t>búsquedad</a:t>
            </a:r>
            <a:r>
              <a:rPr lang="es-ES" sz="3600" b="1" dirty="0" smtClean="0">
                <a:solidFill>
                  <a:srgbClr val="C00000"/>
                </a:solidFill>
              </a:rPr>
              <a:t> de la verdad</a:t>
            </a:r>
            <a:endParaRPr lang="es-ES" sz="3600" b="1" dirty="0">
              <a:solidFill>
                <a:srgbClr val="C00000"/>
              </a:solidFill>
            </a:endParaRPr>
          </a:p>
        </p:txBody>
      </p:sp>
      <p:sp>
        <p:nvSpPr>
          <p:cNvPr id="3" name="2 Marcador de contenido"/>
          <p:cNvSpPr>
            <a:spLocks noGrp="1"/>
          </p:cNvSpPr>
          <p:nvPr>
            <p:ph idx="1"/>
          </p:nvPr>
        </p:nvSpPr>
        <p:spPr>
          <a:xfrm>
            <a:off x="467544" y="1340768"/>
            <a:ext cx="8579296" cy="5184576"/>
          </a:xfrm>
        </p:spPr>
        <p:txBody>
          <a:bodyPr>
            <a:normAutofit fontScale="25000" lnSpcReduction="20000"/>
          </a:bodyPr>
          <a:lstStyle/>
          <a:p>
            <a:pPr marL="0" indent="0">
              <a:buNone/>
            </a:pPr>
            <a:r>
              <a:rPr lang="es-ES" sz="6400" dirty="0" smtClean="0">
                <a:solidFill>
                  <a:srgbClr val="0070C0"/>
                </a:solidFill>
              </a:rPr>
              <a:t>No olvidar la lógica más básica</a:t>
            </a:r>
            <a:r>
              <a:rPr lang="es-ES" sz="6400" dirty="0" smtClean="0"/>
              <a:t>. Si Juan dice que Osasuna perdió y María que ganó  uno de los dos está equivocado. No son válidas las dos respuestas. Existen la verdad y el error. Cuidado con el relativismo. </a:t>
            </a:r>
            <a:r>
              <a:rPr lang="es-ES" sz="6400" i="1" dirty="0" smtClean="0"/>
              <a:t>Tú </a:t>
            </a:r>
            <a:r>
              <a:rPr lang="es-ES" sz="6400" i="1" dirty="0"/>
              <a:t>verdad no, la verdad, y ven a buscarla conmigo, la tuya guárdatela </a:t>
            </a:r>
            <a:r>
              <a:rPr lang="es-ES" sz="6400" dirty="0"/>
              <a:t>(A. Machado</a:t>
            </a:r>
            <a:r>
              <a:rPr lang="es-ES" sz="6400" dirty="0" smtClean="0"/>
              <a:t>).</a:t>
            </a:r>
          </a:p>
          <a:p>
            <a:pPr marL="0" indent="0">
              <a:buNone/>
            </a:pPr>
            <a:endParaRPr lang="es-ES" sz="6400" dirty="0"/>
          </a:p>
          <a:p>
            <a:pPr marL="0" indent="0">
              <a:buNone/>
            </a:pPr>
            <a:r>
              <a:rPr lang="es-ES" sz="6400" dirty="0" smtClean="0">
                <a:solidFill>
                  <a:srgbClr val="0070C0"/>
                </a:solidFill>
              </a:rPr>
              <a:t>Tiempos de dificultad para saber la verdad</a:t>
            </a:r>
            <a:r>
              <a:rPr lang="es-ES" sz="6400" dirty="0" smtClean="0"/>
              <a:t>. No se trata tanto de saber dónde está la información, sino de adquirir los criterios para saber seleccionarla adecuadamente y hacer un uso prudente de las las fuentes de información o desinformación. </a:t>
            </a:r>
            <a:r>
              <a:rPr lang="es-ES" sz="6400" dirty="0" err="1" smtClean="0"/>
              <a:t>Chatbot</a:t>
            </a:r>
            <a:r>
              <a:rPr lang="es-ES" sz="6400" dirty="0" smtClean="0"/>
              <a:t> </a:t>
            </a:r>
            <a:r>
              <a:rPr lang="es-ES" sz="6400" dirty="0" err="1" smtClean="0"/>
              <a:t>replika</a:t>
            </a:r>
            <a:r>
              <a:rPr lang="es-ES" sz="6400" dirty="0"/>
              <a:t>. </a:t>
            </a:r>
            <a:endParaRPr lang="es-ES" sz="6400" dirty="0" smtClean="0"/>
          </a:p>
          <a:p>
            <a:pPr marL="0" indent="0">
              <a:buNone/>
            </a:pPr>
            <a:endParaRPr lang="es-ES" sz="6400" dirty="0"/>
          </a:p>
          <a:p>
            <a:pPr marL="0" indent="0">
              <a:buNone/>
            </a:pPr>
            <a:r>
              <a:rPr lang="es-ES" sz="6400" dirty="0" smtClean="0">
                <a:solidFill>
                  <a:srgbClr val="0070C0"/>
                </a:solidFill>
              </a:rPr>
              <a:t>Adhesión a la verdad. </a:t>
            </a:r>
            <a:r>
              <a:rPr lang="es-ES" sz="6400" dirty="0" smtClean="0"/>
              <a:t>No vale decir: “eso que dices es verdad pero no estoy de acuerdo”. No se puede estar en desacuerdo con la verdad. Resituar el sentimiento como acompañante de la verdad, no como creador de  verdad. </a:t>
            </a:r>
            <a:r>
              <a:rPr lang="es-ES" sz="6400" dirty="0"/>
              <a:t>A</a:t>
            </a:r>
            <a:r>
              <a:rPr lang="es-ES" sz="6400" dirty="0" smtClean="0"/>
              <a:t>yudar a conducir las vidas según la verdad y el bien.</a:t>
            </a:r>
          </a:p>
          <a:p>
            <a:pPr marL="0" indent="0">
              <a:buNone/>
            </a:pPr>
            <a:endParaRPr lang="es-ES" sz="6400" dirty="0" smtClean="0"/>
          </a:p>
          <a:p>
            <a:pPr marL="0" indent="0">
              <a:buNone/>
            </a:pPr>
            <a:r>
              <a:rPr lang="es-ES" sz="6400" dirty="0">
                <a:solidFill>
                  <a:srgbClr val="0070C0"/>
                </a:solidFill>
              </a:rPr>
              <a:t>No todas las religiones son iguales. </a:t>
            </a:r>
            <a:r>
              <a:rPr lang="es-ES" sz="6400" dirty="0"/>
              <a:t>Éste es mi hijo amado, en quien me complazco (Mt 3, 17) . R</a:t>
            </a:r>
            <a:r>
              <a:rPr lang="es-ES" sz="6400" dirty="0" smtClean="0"/>
              <a:t>elativismo religioso no. </a:t>
            </a:r>
            <a:r>
              <a:rPr lang="es-ES" sz="6400" dirty="0"/>
              <a:t>Sí </a:t>
            </a:r>
            <a:r>
              <a:rPr lang="es-ES" sz="6400" dirty="0" smtClean="0"/>
              <a:t>respeto, diálogo </a:t>
            </a:r>
            <a:r>
              <a:rPr lang="es-ES" sz="6400" dirty="0"/>
              <a:t>y comprensión.</a:t>
            </a:r>
          </a:p>
          <a:p>
            <a:pPr marL="0" indent="0">
              <a:buNone/>
            </a:pPr>
            <a:endParaRPr lang="es-ES" sz="6400" dirty="0"/>
          </a:p>
          <a:p>
            <a:pPr marL="0" indent="0">
              <a:buNone/>
            </a:pPr>
            <a:r>
              <a:rPr lang="es-ES" sz="6400" dirty="0" smtClean="0">
                <a:solidFill>
                  <a:srgbClr val="0070C0"/>
                </a:solidFill>
              </a:rPr>
              <a:t>La Verdad es una persona. </a:t>
            </a:r>
            <a:r>
              <a:rPr lang="es-ES" sz="6400" i="1" dirty="0" smtClean="0"/>
              <a:t>El </a:t>
            </a:r>
            <a:r>
              <a:rPr lang="es-ES" sz="6400" i="1" dirty="0"/>
              <a:t>Verbo era la luz verdadera, que alumbra a todo </a:t>
            </a:r>
            <a:r>
              <a:rPr lang="es-ES" sz="6400" i="1" dirty="0" smtClean="0"/>
              <a:t>hombre</a:t>
            </a:r>
            <a:r>
              <a:rPr lang="es-ES" sz="6400" dirty="0" smtClean="0"/>
              <a:t> (</a:t>
            </a:r>
            <a:r>
              <a:rPr lang="es-ES" sz="6400" dirty="0" err="1" smtClean="0"/>
              <a:t>Jn</a:t>
            </a:r>
            <a:r>
              <a:rPr lang="es-ES" sz="6400" dirty="0" smtClean="0"/>
              <a:t> 1, 9). </a:t>
            </a:r>
            <a:r>
              <a:rPr lang="es-ES" sz="6400" i="1" dirty="0" smtClean="0"/>
              <a:t>Yo soy la verdad </a:t>
            </a:r>
            <a:r>
              <a:rPr lang="es-ES" sz="6400" dirty="0" smtClean="0"/>
              <a:t>(</a:t>
            </a:r>
            <a:r>
              <a:rPr lang="es-ES" sz="6400" dirty="0" err="1" smtClean="0"/>
              <a:t>Jn</a:t>
            </a:r>
            <a:r>
              <a:rPr lang="es-ES" sz="6400" dirty="0" smtClean="0"/>
              <a:t> 14, 6). </a:t>
            </a:r>
            <a:r>
              <a:rPr lang="es-ES" sz="6400" i="1" dirty="0" smtClean="0"/>
              <a:t>La </a:t>
            </a:r>
            <a:r>
              <a:rPr lang="es-ES" sz="6400" i="1" dirty="0"/>
              <a:t>gracia y la verdad nos han llegado por medio de </a:t>
            </a:r>
            <a:r>
              <a:rPr lang="es-ES" sz="6400" i="1" dirty="0" smtClean="0"/>
              <a:t>Jesucristo </a:t>
            </a:r>
            <a:r>
              <a:rPr lang="es-ES" sz="6400" dirty="0" smtClean="0"/>
              <a:t>(</a:t>
            </a:r>
            <a:r>
              <a:rPr lang="es-ES" sz="6400" dirty="0" err="1" smtClean="0"/>
              <a:t>Jn</a:t>
            </a:r>
            <a:r>
              <a:rPr lang="es-ES" sz="6400" dirty="0" smtClean="0"/>
              <a:t> 1, 17). (</a:t>
            </a:r>
            <a:r>
              <a:rPr lang="es-ES" sz="6400" dirty="0"/>
              <a:t>Satanás es el príncipe de la </a:t>
            </a:r>
            <a:r>
              <a:rPr lang="es-ES" sz="6400" dirty="0" smtClean="0"/>
              <a:t>mentira.  (cf. </a:t>
            </a:r>
            <a:r>
              <a:rPr lang="es-ES" sz="6400" dirty="0" err="1" smtClean="0"/>
              <a:t>Jn</a:t>
            </a:r>
            <a:r>
              <a:rPr lang="es-ES" sz="6400" dirty="0" smtClean="0"/>
              <a:t> 8, 44)</a:t>
            </a:r>
            <a:endParaRPr lang="es-ES" sz="6400" dirty="0"/>
          </a:p>
          <a:p>
            <a:pPr marL="0" indent="0">
              <a:buNone/>
            </a:pPr>
            <a:r>
              <a:rPr lang="es-ES" sz="6400" i="1" dirty="0" smtClean="0"/>
              <a:t>Cristo </a:t>
            </a:r>
            <a:r>
              <a:rPr lang="es-ES" sz="6400" i="1" dirty="0"/>
              <a:t>revela la verdad del hombre al propio hombre (</a:t>
            </a:r>
            <a:r>
              <a:rPr lang="es-ES" sz="6400" i="1" dirty="0" err="1"/>
              <a:t>Gaudium</a:t>
            </a:r>
            <a:r>
              <a:rPr lang="es-ES" sz="6400" i="1" dirty="0"/>
              <a:t> et </a:t>
            </a:r>
            <a:r>
              <a:rPr lang="es-ES" sz="6400" i="1" dirty="0" err="1"/>
              <a:t>spes</a:t>
            </a:r>
            <a:r>
              <a:rPr lang="es-ES" sz="6400" i="1" dirty="0"/>
              <a:t>)</a:t>
            </a:r>
            <a:r>
              <a:rPr lang="es-ES" sz="6400" dirty="0"/>
              <a:t>. Ni el hombre mismo sabe lo que es. Sólo Dios se lo </a:t>
            </a:r>
            <a:r>
              <a:rPr lang="es-ES" sz="6400" dirty="0" smtClean="0"/>
              <a:t>muestra con total verdad y sin mezcla de error. </a:t>
            </a:r>
          </a:p>
          <a:p>
            <a:pPr marL="0" indent="0">
              <a:buNone/>
            </a:pPr>
            <a:endParaRPr lang="es-ES" sz="6400" dirty="0">
              <a:solidFill>
                <a:srgbClr val="0070C0"/>
              </a:solidFill>
            </a:endParaRPr>
          </a:p>
          <a:p>
            <a:pPr marL="0" indent="0">
              <a:buNone/>
            </a:pPr>
            <a:r>
              <a:rPr lang="es-ES" sz="6400" dirty="0" smtClean="0">
                <a:solidFill>
                  <a:srgbClr val="0070C0"/>
                </a:solidFill>
              </a:rPr>
              <a:t>Propiciar buscadores de la verdad</a:t>
            </a:r>
            <a:r>
              <a:rPr lang="es-ES" sz="6400" dirty="0" smtClean="0"/>
              <a:t>. S. Agustín, Sabios de Oriente.</a:t>
            </a:r>
          </a:p>
          <a:p>
            <a:pPr marL="0" indent="0">
              <a:buNone/>
            </a:pPr>
            <a:endParaRPr lang="es-ES" sz="2400" dirty="0">
              <a:solidFill>
                <a:schemeClr val="bg1"/>
              </a:solidFill>
            </a:endParaRPr>
          </a:p>
          <a:p>
            <a:pPr marL="0" indent="0">
              <a:buNone/>
            </a:pPr>
            <a:endParaRPr lang="es-ES" sz="2000" dirty="0">
              <a:solidFill>
                <a:schemeClr val="bg1"/>
              </a:solidFill>
            </a:endParaRPr>
          </a:p>
        </p:txBody>
      </p:sp>
    </p:spTree>
    <p:extLst>
      <p:ext uri="{BB962C8B-B14F-4D97-AF65-F5344CB8AC3E}">
        <p14:creationId xmlns:p14="http://schemas.microsoft.com/office/powerpoint/2010/main" xmlns="" val="2332529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b="1" dirty="0" smtClean="0">
                <a:solidFill>
                  <a:srgbClr val="C00000"/>
                </a:solidFill>
              </a:rPr>
              <a:t>2. Hablar de Dios</a:t>
            </a:r>
            <a:endParaRPr lang="es-ES" sz="3600" b="1" dirty="0">
              <a:solidFill>
                <a:srgbClr val="C00000"/>
              </a:solidFill>
            </a:endParaRPr>
          </a:p>
        </p:txBody>
      </p:sp>
      <p:sp>
        <p:nvSpPr>
          <p:cNvPr id="3" name="2 Marcador de contenido"/>
          <p:cNvSpPr>
            <a:spLocks noGrp="1"/>
          </p:cNvSpPr>
          <p:nvPr>
            <p:ph idx="1"/>
          </p:nvPr>
        </p:nvSpPr>
        <p:spPr>
          <a:xfrm>
            <a:off x="611560" y="1556792"/>
            <a:ext cx="8435280" cy="4752528"/>
          </a:xfrm>
        </p:spPr>
        <p:txBody>
          <a:bodyPr>
            <a:normAutofit fontScale="92500" lnSpcReduction="10000"/>
          </a:bodyPr>
          <a:lstStyle/>
          <a:p>
            <a:pPr marL="0" indent="0">
              <a:buNone/>
            </a:pPr>
            <a:r>
              <a:rPr lang="es-ES" sz="2000" b="1" i="1" dirty="0" smtClean="0">
                <a:solidFill>
                  <a:srgbClr val="444444"/>
                </a:solidFill>
                <a:latin typeface="Open Sans"/>
              </a:rPr>
              <a:t>A </a:t>
            </a:r>
            <a:r>
              <a:rPr lang="es-ES" sz="2000" b="1" i="1" dirty="0">
                <a:solidFill>
                  <a:srgbClr val="444444"/>
                </a:solidFill>
                <a:latin typeface="Open Sans"/>
              </a:rPr>
              <a:t>Dios nadie lo ha visto jamás: Dios unigénito, que está en el seno del Padre, es quien lo ha dado a </a:t>
            </a:r>
            <a:r>
              <a:rPr lang="es-ES" sz="2000" b="1" i="1" dirty="0" smtClean="0">
                <a:solidFill>
                  <a:srgbClr val="444444"/>
                </a:solidFill>
                <a:latin typeface="Open Sans"/>
              </a:rPr>
              <a:t>conocer</a:t>
            </a:r>
            <a:r>
              <a:rPr lang="es-ES" sz="2000" b="1" i="1" dirty="0">
                <a:solidFill>
                  <a:srgbClr val="444444"/>
                </a:solidFill>
                <a:latin typeface="Open Sans"/>
              </a:rPr>
              <a:t> </a:t>
            </a:r>
            <a:r>
              <a:rPr lang="es-ES" sz="2000" b="1" i="1" dirty="0" smtClean="0">
                <a:solidFill>
                  <a:srgbClr val="444444"/>
                </a:solidFill>
                <a:latin typeface="Open Sans"/>
              </a:rPr>
              <a:t>(</a:t>
            </a:r>
            <a:r>
              <a:rPr lang="es-ES" sz="2000" b="1" i="1" dirty="0" err="1" smtClean="0">
                <a:solidFill>
                  <a:srgbClr val="444444"/>
                </a:solidFill>
                <a:latin typeface="Open Sans"/>
              </a:rPr>
              <a:t>Jn</a:t>
            </a:r>
            <a:r>
              <a:rPr lang="es-ES" sz="2000" b="1" i="1" dirty="0" smtClean="0">
                <a:solidFill>
                  <a:srgbClr val="444444"/>
                </a:solidFill>
                <a:latin typeface="Open Sans"/>
              </a:rPr>
              <a:t> 1, 18).</a:t>
            </a:r>
          </a:p>
          <a:p>
            <a:pPr marL="0" indent="0">
              <a:buNone/>
            </a:pPr>
            <a:endParaRPr lang="es-ES" sz="2000" b="1" i="1" dirty="0">
              <a:solidFill>
                <a:srgbClr val="444444"/>
              </a:solidFill>
              <a:latin typeface="Open Sans"/>
            </a:endParaRPr>
          </a:p>
          <a:p>
            <a:pPr marL="0" indent="0">
              <a:buNone/>
            </a:pPr>
            <a:r>
              <a:rPr lang="es-ES" sz="2000" i="1" dirty="0" smtClean="0"/>
              <a:t>En </a:t>
            </a:r>
            <a:r>
              <a:rPr lang="es-ES" sz="2000" i="1" dirty="0"/>
              <a:t>el principio existía el Verbo, y el Verbo estaba junto a Dios, y el Verbo era Dios. </a:t>
            </a:r>
            <a:r>
              <a:rPr lang="es-ES" sz="2000" i="1" dirty="0" smtClean="0"/>
              <a:t>Él </a:t>
            </a:r>
            <a:r>
              <a:rPr lang="es-ES" sz="2000" i="1" dirty="0"/>
              <a:t>estaba en el principio junto a Dios. </a:t>
            </a:r>
            <a:r>
              <a:rPr lang="es-ES" sz="2000" i="1" baseline="30000" dirty="0"/>
              <a:t>3</a:t>
            </a:r>
            <a:r>
              <a:rPr lang="es-ES" sz="2000" i="1" dirty="0"/>
              <a:t>Por medio de él se hizo todo, y sin él no se hizo nada de cuanto se ha hecho. </a:t>
            </a:r>
            <a:r>
              <a:rPr lang="es-ES" sz="2000" i="1" dirty="0" smtClean="0"/>
              <a:t>En </a:t>
            </a:r>
            <a:r>
              <a:rPr lang="es-ES" sz="2000" i="1" dirty="0"/>
              <a:t>él estaba la </a:t>
            </a:r>
            <a:r>
              <a:rPr lang="es-ES" sz="2000" i="1" dirty="0" smtClean="0"/>
              <a:t>vida.</a:t>
            </a:r>
            <a:r>
              <a:rPr lang="es-ES" sz="2000" dirty="0"/>
              <a:t> el mundo se hizo por medio de </a:t>
            </a:r>
            <a:r>
              <a:rPr lang="es-ES" sz="2000" dirty="0" smtClean="0"/>
              <a:t>él (</a:t>
            </a:r>
            <a:r>
              <a:rPr lang="es-ES" sz="2000" dirty="0" err="1" smtClean="0"/>
              <a:t>Jn</a:t>
            </a:r>
            <a:r>
              <a:rPr lang="es-ES" sz="2000" dirty="0" smtClean="0"/>
              <a:t> 1, 1-4)</a:t>
            </a:r>
          </a:p>
          <a:p>
            <a:pPr marL="0" indent="0">
              <a:buNone/>
            </a:pPr>
            <a:r>
              <a:rPr lang="es-ES" sz="2000" i="1" dirty="0" smtClean="0">
                <a:solidFill>
                  <a:schemeClr val="bg1"/>
                </a:solidFill>
              </a:rPr>
              <a:t>Creación-ciencia y fe-ecología-criaturas</a:t>
            </a:r>
          </a:p>
          <a:p>
            <a:pPr marL="0" indent="0">
              <a:buNone/>
            </a:pPr>
            <a:endParaRPr lang="es-ES" sz="2000" i="1" dirty="0">
              <a:solidFill>
                <a:schemeClr val="bg1"/>
              </a:solidFill>
            </a:endParaRPr>
          </a:p>
          <a:p>
            <a:pPr marL="0" indent="0">
              <a:buNone/>
            </a:pPr>
            <a:r>
              <a:rPr lang="es-ES" sz="2400" i="1" dirty="0" smtClean="0"/>
              <a:t>Vino </a:t>
            </a:r>
            <a:r>
              <a:rPr lang="es-ES" sz="2400" i="1" dirty="0"/>
              <a:t>al </a:t>
            </a:r>
            <a:r>
              <a:rPr lang="es-ES" sz="2400" i="1" dirty="0" smtClean="0"/>
              <a:t>mundo. </a:t>
            </a:r>
            <a:r>
              <a:rPr lang="es-ES" sz="2400" i="1" dirty="0"/>
              <a:t>Y el Verbo se hizo carne y habitó entre nosotros, y hemos contemplado su </a:t>
            </a:r>
            <a:r>
              <a:rPr lang="es-ES" sz="2400" i="1" dirty="0" smtClean="0"/>
              <a:t>gloria.</a:t>
            </a:r>
            <a:endParaRPr lang="es-ES" sz="2400" i="1" dirty="0">
              <a:solidFill>
                <a:schemeClr val="bg1"/>
              </a:solidFill>
            </a:endParaRPr>
          </a:p>
          <a:p>
            <a:pPr marL="0" indent="0">
              <a:buNone/>
            </a:pPr>
            <a:r>
              <a:rPr lang="es-ES" sz="2000" b="1" i="1" dirty="0" smtClean="0">
                <a:solidFill>
                  <a:schemeClr val="bg1"/>
                </a:solidFill>
                <a:latin typeface="Open Sans"/>
              </a:rPr>
              <a:t>Vida de Jesucristo. Enseñanza. Triduo Pascual. Estaré siempre con vosotros. Segunda venida. María, la Mujer.</a:t>
            </a:r>
          </a:p>
          <a:p>
            <a:pPr marL="0" indent="0">
              <a:buNone/>
            </a:pPr>
            <a:r>
              <a:rPr lang="es-ES" sz="2000" b="1" i="1" dirty="0" smtClean="0">
                <a:solidFill>
                  <a:schemeClr val="bg1"/>
                </a:solidFill>
                <a:latin typeface="Open Sans"/>
              </a:rPr>
              <a:t>Sagrada Escritura</a:t>
            </a:r>
          </a:p>
          <a:p>
            <a:pPr marL="0" indent="0">
              <a:buNone/>
            </a:pPr>
            <a:r>
              <a:rPr lang="es-ES" sz="2000" b="1" i="1" dirty="0" smtClean="0">
                <a:solidFill>
                  <a:schemeClr val="bg1"/>
                </a:solidFill>
                <a:latin typeface="Open Sans"/>
              </a:rPr>
              <a:t>Iglesia (historia de la Iglesia, vida de santos, arte…)</a:t>
            </a:r>
            <a:endParaRPr lang="es-ES" sz="2000" b="1" i="1" dirty="0">
              <a:solidFill>
                <a:schemeClr val="bg1"/>
              </a:solidFill>
              <a:latin typeface="Open Sans"/>
            </a:endParaRPr>
          </a:p>
          <a:p>
            <a:pPr marL="0" indent="0">
              <a:buNone/>
            </a:pPr>
            <a:endParaRPr lang="es-ES" sz="2000" b="1" i="1" dirty="0">
              <a:solidFill>
                <a:schemeClr val="bg1"/>
              </a:solidFill>
            </a:endParaRPr>
          </a:p>
          <a:p>
            <a:pPr marL="0" indent="0">
              <a:buNone/>
            </a:pPr>
            <a:endParaRPr lang="es-ES" sz="2000" b="1" i="1" dirty="0">
              <a:solidFill>
                <a:schemeClr val="bg1"/>
              </a:solidFill>
            </a:endParaRPr>
          </a:p>
        </p:txBody>
      </p:sp>
    </p:spTree>
    <p:extLst>
      <p:ext uri="{BB962C8B-B14F-4D97-AF65-F5344CB8AC3E}">
        <p14:creationId xmlns:p14="http://schemas.microsoft.com/office/powerpoint/2010/main" xmlns="" val="38628981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b="1" dirty="0" smtClean="0">
                <a:solidFill>
                  <a:srgbClr val="C00000"/>
                </a:solidFill>
              </a:rPr>
              <a:t>3. Búsqueda del sentido</a:t>
            </a:r>
            <a:endParaRPr lang="es-ES" sz="3600" b="1" dirty="0">
              <a:solidFill>
                <a:srgbClr val="C00000"/>
              </a:solidFill>
            </a:endParaRPr>
          </a:p>
        </p:txBody>
      </p:sp>
      <p:sp>
        <p:nvSpPr>
          <p:cNvPr id="3" name="2 Marcador de contenido"/>
          <p:cNvSpPr>
            <a:spLocks noGrp="1"/>
          </p:cNvSpPr>
          <p:nvPr>
            <p:ph idx="1"/>
          </p:nvPr>
        </p:nvSpPr>
        <p:spPr>
          <a:xfrm>
            <a:off x="611560" y="1556792"/>
            <a:ext cx="8435280" cy="4752528"/>
          </a:xfrm>
        </p:spPr>
        <p:txBody>
          <a:bodyPr>
            <a:noAutofit/>
          </a:bodyPr>
          <a:lstStyle/>
          <a:p>
            <a:pPr marL="0" indent="0">
              <a:buNone/>
            </a:pPr>
            <a:r>
              <a:rPr lang="es-ES" sz="1800" b="1" dirty="0" smtClean="0">
                <a:solidFill>
                  <a:srgbClr val="0070C0"/>
                </a:solidFill>
              </a:rPr>
              <a:t>¿Soy fruto de la casualidad? </a:t>
            </a:r>
            <a:r>
              <a:rPr lang="es-ES" sz="1600" i="1" dirty="0" smtClean="0"/>
              <a:t>Él </a:t>
            </a:r>
            <a:r>
              <a:rPr lang="es-ES" sz="1600" i="1" dirty="0"/>
              <a:t>nos eligió en Cristo antes de la fundación del </a:t>
            </a:r>
            <a:r>
              <a:rPr lang="es-ES" sz="1600" i="1" dirty="0" smtClean="0"/>
              <a:t>mundo </a:t>
            </a:r>
            <a:r>
              <a:rPr lang="es-ES" sz="1600" dirty="0" smtClean="0"/>
              <a:t>(</a:t>
            </a:r>
            <a:r>
              <a:rPr lang="es-ES" sz="1600" dirty="0" err="1" smtClean="0"/>
              <a:t>Ef</a:t>
            </a:r>
            <a:r>
              <a:rPr lang="es-ES" sz="1600" dirty="0" smtClean="0"/>
              <a:t> 1, 1).</a:t>
            </a:r>
          </a:p>
          <a:p>
            <a:pPr marL="0" indent="0">
              <a:buNone/>
            </a:pPr>
            <a:endParaRPr lang="es-ES" sz="1600" dirty="0"/>
          </a:p>
          <a:p>
            <a:pPr marL="0" indent="0">
              <a:buNone/>
            </a:pPr>
            <a:r>
              <a:rPr lang="es-ES" sz="1800" b="1" dirty="0" smtClean="0">
                <a:solidFill>
                  <a:srgbClr val="0070C0"/>
                </a:solidFill>
              </a:rPr>
              <a:t>¿Quién soy? </a:t>
            </a:r>
            <a:r>
              <a:rPr lang="es-ES" sz="1600" i="1" dirty="0"/>
              <a:t>Y creó Dios al hombre a su imagen, a imagen de Dios lo creó, varón y mujer los creó. </a:t>
            </a:r>
            <a:r>
              <a:rPr lang="es-ES" sz="1600" i="1" baseline="30000" dirty="0"/>
              <a:t>28</a:t>
            </a:r>
            <a:r>
              <a:rPr lang="es-ES" sz="1600" i="1" dirty="0"/>
              <a:t>Dios los bendijo; y les dijo Dios: «Sed fecundos y multiplicaos, llenad la tierra y sometedla; dominad los peces del mar, las aves del cielo y todos los animales que se mueven sobre la tierra</a:t>
            </a:r>
            <a:r>
              <a:rPr lang="es-ES" sz="1600" i="1" dirty="0" smtClean="0"/>
              <a:t>» (</a:t>
            </a:r>
            <a:r>
              <a:rPr lang="es-ES" sz="1600" i="1" dirty="0" err="1" smtClean="0"/>
              <a:t>Gn</a:t>
            </a:r>
            <a:r>
              <a:rPr lang="es-ES" sz="1600" i="1" dirty="0" smtClean="0"/>
              <a:t> 1, 27-28)</a:t>
            </a:r>
          </a:p>
          <a:p>
            <a:pPr marL="0" indent="0">
              <a:buNone/>
            </a:pPr>
            <a:r>
              <a:rPr lang="es-ES" sz="1600" i="1" dirty="0"/>
              <a:t>Así Adán puso nombre a todos los ganados, a los pájaros del cielo y a las bestias del campo; pero no encontró ninguno como </a:t>
            </a:r>
            <a:r>
              <a:rPr lang="es-ES" sz="1600" i="1" dirty="0" smtClean="0"/>
              <a:t>él… </a:t>
            </a:r>
            <a:r>
              <a:rPr lang="es-ES" sz="1600" i="1" dirty="0"/>
              <a:t>Y el Señor Dios formó, de la costilla que había sacado de Adán, una mujer, y se la presentó a Adán. </a:t>
            </a:r>
            <a:r>
              <a:rPr lang="es-ES" sz="1600" i="1" dirty="0" smtClean="0"/>
              <a:t>Adán </a:t>
            </a:r>
            <a:r>
              <a:rPr lang="es-ES" sz="1600" i="1" dirty="0"/>
              <a:t>dijo: «¡Esta sí que es hueso de mis huesos y carne de mi carne! Su nombre será “mujer”, porque ha salido del varón». </a:t>
            </a:r>
            <a:r>
              <a:rPr lang="es-ES" sz="1600" i="1" dirty="0" smtClean="0"/>
              <a:t>Por </a:t>
            </a:r>
            <a:r>
              <a:rPr lang="es-ES" sz="1600" i="1" dirty="0"/>
              <a:t>eso abandonará el varón a su padre y a su madre, se unirá a su mujer y serán los dos una sola carne. </a:t>
            </a:r>
            <a:r>
              <a:rPr lang="es-ES" sz="1600" i="1" dirty="0" smtClean="0"/>
              <a:t>Los </a:t>
            </a:r>
            <a:r>
              <a:rPr lang="es-ES" sz="1600" i="1" dirty="0"/>
              <a:t>dos estaban desnudos, Adán y su mujer, pero no sentían vergüenza uno de </a:t>
            </a:r>
            <a:r>
              <a:rPr lang="es-ES" sz="1600" i="1" dirty="0" smtClean="0"/>
              <a:t>otro </a:t>
            </a:r>
            <a:r>
              <a:rPr lang="es-ES" sz="1600" dirty="0" smtClean="0"/>
              <a:t>(</a:t>
            </a:r>
            <a:r>
              <a:rPr lang="es-ES" sz="1600" dirty="0" err="1" smtClean="0"/>
              <a:t>Gn</a:t>
            </a:r>
            <a:r>
              <a:rPr lang="es-ES" sz="1600" dirty="0" smtClean="0"/>
              <a:t> 2, 20-25).</a:t>
            </a:r>
            <a:endParaRPr lang="es-ES" sz="1600" dirty="0"/>
          </a:p>
          <a:p>
            <a:pPr marL="0" indent="0">
              <a:buNone/>
            </a:pPr>
            <a:r>
              <a:rPr lang="es-ES" sz="1600" dirty="0" smtClean="0">
                <a:solidFill>
                  <a:schemeClr val="bg1"/>
                </a:solidFill>
              </a:rPr>
              <a:t>Dignidad del ser humano</a:t>
            </a:r>
          </a:p>
          <a:p>
            <a:pPr marL="0" indent="0">
              <a:buNone/>
            </a:pPr>
            <a:endParaRPr lang="es-ES" sz="1600" dirty="0" smtClean="0">
              <a:solidFill>
                <a:schemeClr val="bg1"/>
              </a:solidFill>
            </a:endParaRPr>
          </a:p>
          <a:p>
            <a:pPr marL="0" indent="0">
              <a:buNone/>
            </a:pPr>
            <a:r>
              <a:rPr lang="es-ES" sz="1600" dirty="0" smtClean="0">
                <a:solidFill>
                  <a:srgbClr val="0070C0"/>
                </a:solidFill>
              </a:rPr>
              <a:t>¿</a:t>
            </a:r>
            <a:r>
              <a:rPr lang="es-ES" sz="1600" dirty="0">
                <a:solidFill>
                  <a:srgbClr val="0070C0"/>
                </a:solidFill>
              </a:rPr>
              <a:t>He sido creado con algún fin? </a:t>
            </a:r>
            <a:r>
              <a:rPr lang="es-ES" sz="1600" i="1" dirty="0"/>
              <a:t>para que fuésemos santos e inmaculados ante él </a:t>
            </a:r>
            <a:r>
              <a:rPr lang="es-ES" sz="1600" i="1" dirty="0" smtClean="0">
                <a:solidFill>
                  <a:srgbClr val="FF0000"/>
                </a:solidFill>
              </a:rPr>
              <a:t>POR EL AMOR</a:t>
            </a:r>
            <a:r>
              <a:rPr lang="es-ES" sz="1600" i="1" dirty="0" smtClean="0"/>
              <a:t>.</a:t>
            </a:r>
            <a:r>
              <a:rPr lang="es-ES" sz="1600" i="1" dirty="0"/>
              <a:t> </a:t>
            </a:r>
            <a:r>
              <a:rPr lang="es-ES" sz="1600" i="1" baseline="30000" dirty="0"/>
              <a:t>5</a:t>
            </a:r>
            <a:r>
              <a:rPr lang="es-ES" sz="1600" i="1" dirty="0"/>
              <a:t>Él nos ha destinado por medio de Jesucristo, </a:t>
            </a:r>
            <a:r>
              <a:rPr lang="es-ES" sz="1600" i="1" dirty="0" smtClean="0"/>
              <a:t>según </a:t>
            </a:r>
            <a:r>
              <a:rPr lang="es-ES" sz="1600" i="1" dirty="0"/>
              <a:t>el beneplácito de su voluntad, </a:t>
            </a:r>
            <a:r>
              <a:rPr lang="es-ES" sz="1600" i="1" dirty="0" smtClean="0"/>
              <a:t>a </a:t>
            </a:r>
            <a:r>
              <a:rPr lang="es-ES" sz="1600" i="1" dirty="0"/>
              <a:t>ser sus hijos </a:t>
            </a:r>
            <a:r>
              <a:rPr lang="es-ES" sz="1600" dirty="0"/>
              <a:t>(</a:t>
            </a:r>
            <a:r>
              <a:rPr lang="es-ES" sz="1600" dirty="0" err="1"/>
              <a:t>Ef</a:t>
            </a:r>
            <a:r>
              <a:rPr lang="es-ES" sz="1600" dirty="0"/>
              <a:t> 1, 5</a:t>
            </a:r>
            <a:r>
              <a:rPr lang="es-ES" sz="1600" dirty="0" smtClean="0"/>
              <a:t>). </a:t>
            </a:r>
            <a:r>
              <a:rPr lang="es-ES" sz="1600" i="1" dirty="0" smtClean="0"/>
              <a:t>Pero </a:t>
            </a:r>
            <a:r>
              <a:rPr lang="es-ES" sz="1600" i="1" dirty="0"/>
              <a:t>a cuantos lo recibieron, les dio poder de ser hijos de Dios, a los que creen en su nombre </a:t>
            </a:r>
            <a:r>
              <a:rPr lang="es-ES" sz="1600" dirty="0"/>
              <a:t>(</a:t>
            </a:r>
            <a:r>
              <a:rPr lang="es-ES" sz="1600" dirty="0" err="1"/>
              <a:t>Jn</a:t>
            </a:r>
            <a:r>
              <a:rPr lang="es-ES" sz="1600" dirty="0"/>
              <a:t> 1, 12-13).</a:t>
            </a:r>
          </a:p>
          <a:p>
            <a:pPr marL="0" indent="0">
              <a:buNone/>
            </a:pPr>
            <a:endParaRPr lang="es-ES" sz="1600" baseline="30000" dirty="0" smtClean="0">
              <a:solidFill>
                <a:schemeClr val="bg1"/>
              </a:solidFill>
            </a:endParaRPr>
          </a:p>
        </p:txBody>
      </p:sp>
    </p:spTree>
    <p:extLst>
      <p:ext uri="{BB962C8B-B14F-4D97-AF65-F5344CB8AC3E}">
        <p14:creationId xmlns:p14="http://schemas.microsoft.com/office/powerpoint/2010/main" xmlns="" val="18473105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b="1" dirty="0" smtClean="0">
                <a:solidFill>
                  <a:srgbClr val="C00000"/>
                </a:solidFill>
              </a:rPr>
              <a:t>3. Búsqueda del sentido</a:t>
            </a:r>
            <a:endParaRPr lang="es-ES" sz="3600" b="1" dirty="0">
              <a:solidFill>
                <a:srgbClr val="C00000"/>
              </a:solidFill>
            </a:endParaRPr>
          </a:p>
        </p:txBody>
      </p:sp>
      <p:sp>
        <p:nvSpPr>
          <p:cNvPr id="3" name="2 Marcador de contenido"/>
          <p:cNvSpPr>
            <a:spLocks noGrp="1"/>
          </p:cNvSpPr>
          <p:nvPr>
            <p:ph idx="1"/>
          </p:nvPr>
        </p:nvSpPr>
        <p:spPr>
          <a:xfrm>
            <a:off x="611560" y="1556792"/>
            <a:ext cx="8435280" cy="4752528"/>
          </a:xfrm>
        </p:spPr>
        <p:txBody>
          <a:bodyPr>
            <a:normAutofit lnSpcReduction="10000"/>
          </a:bodyPr>
          <a:lstStyle/>
          <a:p>
            <a:pPr marL="0" indent="0">
              <a:buNone/>
            </a:pPr>
            <a:r>
              <a:rPr lang="es-ES" sz="2400" b="1" dirty="0" smtClean="0">
                <a:solidFill>
                  <a:srgbClr val="0070C0"/>
                </a:solidFill>
              </a:rPr>
              <a:t>¿Y el mal? </a:t>
            </a:r>
            <a:r>
              <a:rPr lang="es-ES" sz="1800" i="1" dirty="0" smtClean="0"/>
              <a:t>La serpiente era más astuta que las demás bestias del campo que el Señor había hecho. Y dijo a la mujer… se dio cuenta de que el árbol era bueno de comer, atrayente a los ojos y deseable para lograr inteligencia; así que tomó de su fruto y comió…Cuando oyeron la voz del Señor Dios que se paseaba por el jardín a la hora de la brisa, Adán y su mujer se escondieron de la vista del Señor Dios entre los árboles del jardín… (</a:t>
            </a:r>
            <a:r>
              <a:rPr lang="es-ES" sz="1800" dirty="0" err="1" smtClean="0"/>
              <a:t>Gn</a:t>
            </a:r>
            <a:r>
              <a:rPr lang="es-ES" sz="1800" dirty="0" smtClean="0"/>
              <a:t> 3, 1ss)</a:t>
            </a:r>
          </a:p>
          <a:p>
            <a:pPr marL="0" indent="0">
              <a:buNone/>
            </a:pPr>
            <a:r>
              <a:rPr lang="es-ES" sz="2400" b="1" dirty="0" smtClean="0">
                <a:solidFill>
                  <a:srgbClr val="0070C0"/>
                </a:solidFill>
              </a:rPr>
              <a:t>¿Algún remedio? </a:t>
            </a:r>
          </a:p>
          <a:p>
            <a:pPr marL="0" indent="0">
              <a:buNone/>
            </a:pPr>
            <a:r>
              <a:rPr lang="es-ES" sz="1800" i="1" dirty="0"/>
              <a:t>por haber hecho eso, maldita tú </a:t>
            </a:r>
            <a:r>
              <a:rPr lang="es-ES" sz="1800" i="1" dirty="0" smtClean="0"/>
              <a:t>entre </a:t>
            </a:r>
            <a:r>
              <a:rPr lang="es-ES" sz="1800" i="1" dirty="0"/>
              <a:t>todo el ganado y todas las fieras del campo; </a:t>
            </a:r>
            <a:r>
              <a:rPr lang="es-ES" sz="1800" i="1" dirty="0" smtClean="0"/>
              <a:t>te </a:t>
            </a:r>
            <a:r>
              <a:rPr lang="es-ES" sz="1800" i="1" dirty="0"/>
              <a:t>arrastrarás sobre el </a:t>
            </a:r>
            <a:r>
              <a:rPr lang="es-ES" sz="1800" i="1" dirty="0" smtClean="0"/>
              <a:t>vientre </a:t>
            </a:r>
            <a:r>
              <a:rPr lang="es-ES" sz="1800" i="1" dirty="0"/>
              <a:t>y comerás polvo toda tu vida; </a:t>
            </a:r>
            <a:r>
              <a:rPr lang="es-ES" sz="1800" i="1" dirty="0" smtClean="0"/>
              <a:t>pongo </a:t>
            </a:r>
            <a:r>
              <a:rPr lang="es-ES" sz="1800" i="1" dirty="0"/>
              <a:t>hostilidad entre ti y la mujer, </a:t>
            </a:r>
            <a:r>
              <a:rPr lang="es-ES" sz="1800" i="1" dirty="0" smtClean="0"/>
              <a:t>entre </a:t>
            </a:r>
            <a:r>
              <a:rPr lang="es-ES" sz="1800" i="1" dirty="0"/>
              <a:t>tu descendencia y su descendencia; </a:t>
            </a:r>
            <a:r>
              <a:rPr lang="es-ES" sz="1800" i="1" dirty="0" smtClean="0"/>
              <a:t>esta </a:t>
            </a:r>
            <a:r>
              <a:rPr lang="es-ES" sz="1800" i="1" dirty="0"/>
              <a:t>te aplastará la cabeza </a:t>
            </a:r>
            <a:r>
              <a:rPr lang="es-ES" sz="1800" i="1" dirty="0" smtClean="0"/>
              <a:t>cuando </a:t>
            </a:r>
            <a:r>
              <a:rPr lang="es-ES" sz="1800" i="1" dirty="0"/>
              <a:t>tú la hieras en el talón</a:t>
            </a:r>
            <a:r>
              <a:rPr lang="es-ES" sz="1800" i="1" dirty="0" smtClean="0"/>
              <a:t>».</a:t>
            </a:r>
            <a:r>
              <a:rPr lang="es-ES" sz="1800" dirty="0" smtClean="0"/>
              <a:t> (</a:t>
            </a:r>
            <a:r>
              <a:rPr lang="es-ES" sz="1800" dirty="0" err="1" smtClean="0"/>
              <a:t>Gn</a:t>
            </a:r>
            <a:r>
              <a:rPr lang="es-ES" sz="1800" dirty="0" smtClean="0"/>
              <a:t> 3,14ss)</a:t>
            </a:r>
            <a:endParaRPr lang="es-ES" sz="1800" dirty="0">
              <a:solidFill>
                <a:srgbClr val="0070C0"/>
              </a:solidFill>
            </a:endParaRPr>
          </a:p>
          <a:p>
            <a:pPr marL="0" indent="0">
              <a:buNone/>
            </a:pPr>
            <a:r>
              <a:rPr lang="es-ES" sz="1800" i="1" dirty="0" smtClean="0"/>
              <a:t>En él, por su sangre, tenemos la redención, el perdón de los pecados, conforme a la riqueza de la gracia que en su sabiduría y prudencia ha derrochado sobre nosotros</a:t>
            </a:r>
            <a:r>
              <a:rPr lang="es-ES" sz="1800" dirty="0" smtClean="0"/>
              <a:t> (</a:t>
            </a:r>
            <a:r>
              <a:rPr lang="es-ES" sz="1800" dirty="0" err="1" smtClean="0"/>
              <a:t>Ef</a:t>
            </a:r>
            <a:r>
              <a:rPr lang="es-ES" sz="1800" dirty="0" smtClean="0"/>
              <a:t> 1, 7-9)</a:t>
            </a:r>
            <a:r>
              <a:rPr lang="es-ES" sz="1800" b="1" i="1" dirty="0">
                <a:solidFill>
                  <a:schemeClr val="bg1"/>
                </a:solidFill>
              </a:rPr>
              <a:t> </a:t>
            </a:r>
            <a:endParaRPr lang="es-ES" sz="1800" b="1" i="1" dirty="0" smtClean="0">
              <a:solidFill>
                <a:schemeClr val="bg1"/>
              </a:solidFill>
            </a:endParaRPr>
          </a:p>
          <a:p>
            <a:pPr marL="0" indent="0">
              <a:buNone/>
            </a:pPr>
            <a:endParaRPr lang="es-ES" sz="1800" b="1" i="1" dirty="0">
              <a:solidFill>
                <a:schemeClr val="bg1"/>
              </a:solidFill>
            </a:endParaRPr>
          </a:p>
          <a:p>
            <a:pPr marL="0" indent="0">
              <a:buNone/>
            </a:pPr>
            <a:r>
              <a:rPr lang="es-ES" sz="1800" b="1" i="1" dirty="0" smtClean="0">
                <a:solidFill>
                  <a:schemeClr val="bg1"/>
                </a:solidFill>
              </a:rPr>
              <a:t>Liturgia-sacramentos-conversión</a:t>
            </a:r>
            <a:endParaRPr lang="es-ES" sz="1800" b="1" i="1" dirty="0">
              <a:solidFill>
                <a:schemeClr val="bg1"/>
              </a:solidFill>
            </a:endParaRPr>
          </a:p>
          <a:p>
            <a:pPr marL="0" indent="0">
              <a:buNone/>
            </a:pPr>
            <a:endParaRPr lang="es-ES" sz="1800" baseline="30000" dirty="0" smtClean="0"/>
          </a:p>
        </p:txBody>
      </p:sp>
    </p:spTree>
    <p:extLst>
      <p:ext uri="{BB962C8B-B14F-4D97-AF65-F5344CB8AC3E}">
        <p14:creationId xmlns:p14="http://schemas.microsoft.com/office/powerpoint/2010/main" xmlns="" val="5390806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b="1" dirty="0" smtClean="0">
                <a:solidFill>
                  <a:srgbClr val="C00000"/>
                </a:solidFill>
              </a:rPr>
              <a:t>3. Búsqueda del sentido</a:t>
            </a:r>
            <a:endParaRPr lang="es-ES" sz="3600" b="1" dirty="0">
              <a:solidFill>
                <a:srgbClr val="C00000"/>
              </a:solidFill>
            </a:endParaRPr>
          </a:p>
        </p:txBody>
      </p:sp>
      <p:sp>
        <p:nvSpPr>
          <p:cNvPr id="3" name="2 Marcador de contenido"/>
          <p:cNvSpPr>
            <a:spLocks noGrp="1"/>
          </p:cNvSpPr>
          <p:nvPr>
            <p:ph idx="1"/>
          </p:nvPr>
        </p:nvSpPr>
        <p:spPr>
          <a:xfrm>
            <a:off x="611560" y="1556792"/>
            <a:ext cx="8435280" cy="4752528"/>
          </a:xfrm>
        </p:spPr>
        <p:txBody>
          <a:bodyPr>
            <a:noAutofit/>
          </a:bodyPr>
          <a:lstStyle/>
          <a:p>
            <a:pPr marL="0" indent="0">
              <a:buNone/>
            </a:pPr>
            <a:r>
              <a:rPr lang="es-ES" sz="2400" b="1" dirty="0">
                <a:solidFill>
                  <a:srgbClr val="0070C0"/>
                </a:solidFill>
              </a:rPr>
              <a:t>¿Se acaba todo con la muerte?</a:t>
            </a:r>
            <a:r>
              <a:rPr lang="es-ES" sz="2400" dirty="0">
                <a:solidFill>
                  <a:srgbClr val="0070C0"/>
                </a:solidFill>
              </a:rPr>
              <a:t> </a:t>
            </a:r>
            <a:r>
              <a:rPr lang="es-ES" sz="2000" i="1" dirty="0"/>
              <a:t>Porque tanto amó Dios al mundo, que entregó a su Unigénito, para que todo el que cree en él no perezca, sino que tenga </a:t>
            </a:r>
            <a:r>
              <a:rPr lang="es-ES" sz="2000" i="1" dirty="0">
                <a:solidFill>
                  <a:srgbClr val="00B050"/>
                </a:solidFill>
              </a:rPr>
              <a:t>VIDA ETERNA</a:t>
            </a:r>
            <a:r>
              <a:rPr lang="es-ES" sz="2400" dirty="0">
                <a:solidFill>
                  <a:srgbClr val="00B050"/>
                </a:solidFill>
              </a:rPr>
              <a:t> </a:t>
            </a:r>
            <a:r>
              <a:rPr lang="es-ES" sz="2000" dirty="0"/>
              <a:t>(</a:t>
            </a:r>
            <a:r>
              <a:rPr lang="es-ES" sz="2000" dirty="0" err="1"/>
              <a:t>Jn</a:t>
            </a:r>
            <a:r>
              <a:rPr lang="es-ES" sz="2000" dirty="0"/>
              <a:t> 3, 16). </a:t>
            </a:r>
            <a:r>
              <a:rPr lang="es-ES" sz="2000" dirty="0" smtClean="0"/>
              <a:t>(Brújula </a:t>
            </a:r>
            <a:r>
              <a:rPr lang="es-ES" sz="2000" dirty="0"/>
              <a:t>y medida de </a:t>
            </a:r>
            <a:r>
              <a:rPr lang="es-ES" sz="2000" dirty="0" smtClean="0"/>
              <a:t>esta vida).</a:t>
            </a:r>
          </a:p>
          <a:p>
            <a:pPr marL="0" indent="0">
              <a:buNone/>
            </a:pPr>
            <a:r>
              <a:rPr lang="es-ES" sz="2400" b="1" dirty="0" smtClean="0">
                <a:solidFill>
                  <a:srgbClr val="0070C0"/>
                </a:solidFill>
              </a:rPr>
              <a:t>¿Y el mundo tiene un destino? </a:t>
            </a:r>
            <a:r>
              <a:rPr lang="es-ES" sz="1800" i="1" dirty="0" smtClean="0"/>
              <a:t>dándonos a conocer el misterio de su voluntad: el plan que había proyectado realizar por Cristo, en la plenitud de los tiempos: recapitular en Cristo todas las cosas del cielo y de la tierra (</a:t>
            </a:r>
            <a:r>
              <a:rPr lang="es-ES" sz="1800" i="1" dirty="0" err="1" smtClean="0"/>
              <a:t>Ef</a:t>
            </a:r>
            <a:r>
              <a:rPr lang="es-ES" sz="1800" i="1" dirty="0" smtClean="0"/>
              <a:t> 1, 9-10)</a:t>
            </a:r>
          </a:p>
          <a:p>
            <a:pPr marL="0" indent="0">
              <a:buNone/>
            </a:pPr>
            <a:r>
              <a:rPr lang="es-ES" sz="1800" i="1" dirty="0" smtClean="0"/>
              <a:t>Pero </a:t>
            </a:r>
            <a:r>
              <a:rPr lang="es-ES" sz="1800" i="1" dirty="0"/>
              <a:t>el Día del Señor llegará como un ladrón. Entonces los cielos desaparecerán estrepitosamente, los elementos se disolverán abrasados y la tierra con cuantas obras hay en ella quedará al descubierto. </a:t>
            </a:r>
            <a:r>
              <a:rPr lang="es-ES" sz="1800" i="1" dirty="0" smtClean="0"/>
              <a:t>Pero </a:t>
            </a:r>
            <a:r>
              <a:rPr lang="es-ES" sz="1800" i="1" dirty="0"/>
              <a:t>nosotros, según su promesa, esperamos unos cielos nuevos y una tierra nueva en los que habite la justicia. </a:t>
            </a:r>
            <a:r>
              <a:rPr lang="es-ES" sz="1800" i="1" dirty="0" smtClean="0"/>
              <a:t>Por </a:t>
            </a:r>
            <a:r>
              <a:rPr lang="es-ES" sz="1800" i="1" dirty="0"/>
              <a:t>eso, queridos míos, mientras esperáis estos acontecimientos, procurad que Dios os encuentre en paz con </a:t>
            </a:r>
            <a:r>
              <a:rPr lang="es-ES" sz="1800" i="1" dirty="0" smtClean="0"/>
              <a:t>él, intachables </a:t>
            </a:r>
            <a:r>
              <a:rPr lang="es-ES" sz="1800" i="1" dirty="0"/>
              <a:t>e </a:t>
            </a:r>
            <a:r>
              <a:rPr lang="es-ES" sz="1800" i="1" dirty="0" smtClean="0"/>
              <a:t>irreprochables</a:t>
            </a:r>
            <a:r>
              <a:rPr lang="es-ES" sz="1800" i="1" dirty="0"/>
              <a:t> </a:t>
            </a:r>
            <a:r>
              <a:rPr lang="es-ES" sz="2400" dirty="0" smtClean="0"/>
              <a:t>(2 Pe 3, 10. 13-14)</a:t>
            </a:r>
          </a:p>
          <a:p>
            <a:pPr marL="0" indent="0">
              <a:buNone/>
            </a:pPr>
            <a:r>
              <a:rPr lang="es-ES" sz="2400" i="1" dirty="0" smtClean="0">
                <a:solidFill>
                  <a:srgbClr val="0070C0"/>
                </a:solidFill>
              </a:rPr>
              <a:t>MARANATHÁ</a:t>
            </a:r>
            <a:r>
              <a:rPr lang="es-ES" sz="2400" i="1" dirty="0" smtClean="0"/>
              <a:t>. La gracia del Señor Jesús esté con todos </a:t>
            </a:r>
            <a:r>
              <a:rPr lang="es-ES" sz="2400" dirty="0" smtClean="0"/>
              <a:t>(</a:t>
            </a:r>
            <a:r>
              <a:rPr lang="es-ES" sz="2400" dirty="0" err="1" smtClean="0"/>
              <a:t>Ap</a:t>
            </a:r>
            <a:r>
              <a:rPr lang="es-ES" sz="2400" dirty="0" smtClean="0"/>
              <a:t> 22, 20s)</a:t>
            </a:r>
          </a:p>
          <a:p>
            <a:pPr marL="0" indent="0">
              <a:buNone/>
            </a:pPr>
            <a:endParaRPr lang="es-ES" sz="2400" dirty="0" smtClean="0"/>
          </a:p>
          <a:p>
            <a:pPr marL="0" indent="0">
              <a:buNone/>
            </a:pPr>
            <a:r>
              <a:rPr lang="es-ES" sz="2400" b="1" i="1" dirty="0" smtClean="0">
                <a:solidFill>
                  <a:schemeClr val="bg1"/>
                </a:solidFill>
              </a:rPr>
              <a:t> </a:t>
            </a:r>
            <a:endParaRPr lang="es-ES" sz="2400" b="1" i="1" dirty="0">
              <a:solidFill>
                <a:schemeClr val="bg1"/>
              </a:solidFill>
            </a:endParaRPr>
          </a:p>
        </p:txBody>
      </p:sp>
    </p:spTree>
    <p:extLst>
      <p:ext uri="{BB962C8B-B14F-4D97-AF65-F5344CB8AC3E}">
        <p14:creationId xmlns:p14="http://schemas.microsoft.com/office/powerpoint/2010/main" xmlns="" val="11399755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b="1" dirty="0" smtClean="0">
                <a:solidFill>
                  <a:srgbClr val="C00000"/>
                </a:solidFill>
              </a:rPr>
              <a:t>4. La respuesta moral </a:t>
            </a:r>
            <a:endParaRPr lang="es-ES" sz="3600" b="1" dirty="0">
              <a:solidFill>
                <a:srgbClr val="C00000"/>
              </a:solidFill>
            </a:endParaRPr>
          </a:p>
        </p:txBody>
      </p:sp>
      <p:sp>
        <p:nvSpPr>
          <p:cNvPr id="3" name="2 Marcador de contenido"/>
          <p:cNvSpPr>
            <a:spLocks noGrp="1"/>
          </p:cNvSpPr>
          <p:nvPr>
            <p:ph idx="1"/>
          </p:nvPr>
        </p:nvSpPr>
        <p:spPr>
          <a:xfrm>
            <a:off x="611560" y="1268760"/>
            <a:ext cx="8435280" cy="5256584"/>
          </a:xfrm>
        </p:spPr>
        <p:txBody>
          <a:bodyPr>
            <a:noAutofit/>
          </a:bodyPr>
          <a:lstStyle/>
          <a:p>
            <a:pPr marL="0" indent="0">
              <a:buNone/>
            </a:pPr>
            <a:r>
              <a:rPr lang="es-ES" sz="1800" dirty="0" smtClean="0"/>
              <a:t>¿Condenados a ser libres?  </a:t>
            </a:r>
          </a:p>
          <a:p>
            <a:pPr marL="0" indent="0">
              <a:buNone/>
            </a:pPr>
            <a:r>
              <a:rPr lang="es-ES" sz="1800" dirty="0" smtClean="0"/>
              <a:t>La línea entre el bien y el mal es una línea que pasa por el corazón del hombre. Somos seres responsables. </a:t>
            </a:r>
          </a:p>
          <a:p>
            <a:pPr marL="0" indent="0">
              <a:buNone/>
            </a:pPr>
            <a:r>
              <a:rPr lang="es-ES" sz="1800" b="1" i="1" dirty="0" smtClean="0">
                <a:solidFill>
                  <a:srgbClr val="FFFF00"/>
                </a:solidFill>
              </a:rPr>
              <a:t>Asignatura: educación para la supervivencia</a:t>
            </a:r>
          </a:p>
          <a:p>
            <a:pPr marL="0" indent="0">
              <a:buNone/>
            </a:pPr>
            <a:r>
              <a:rPr lang="es-ES" sz="1800" b="1" i="1" dirty="0" smtClean="0">
                <a:solidFill>
                  <a:schemeClr val="bg1"/>
                </a:solidFill>
              </a:rPr>
              <a:t>Gran misión ayudar a distinguir el bien del mal. </a:t>
            </a:r>
          </a:p>
          <a:p>
            <a:pPr marL="0" indent="0">
              <a:buNone/>
            </a:pPr>
            <a:r>
              <a:rPr lang="es-ES" sz="1800" dirty="0" smtClean="0"/>
              <a:t>Moral</a:t>
            </a:r>
            <a:r>
              <a:rPr lang="es-ES" sz="1800" dirty="0"/>
              <a:t>, </a:t>
            </a:r>
            <a:r>
              <a:rPr lang="es-ES" sz="1800" dirty="0" err="1"/>
              <a:t>ethos</a:t>
            </a:r>
            <a:r>
              <a:rPr lang="es-ES" sz="1800" dirty="0"/>
              <a:t> el por qué. </a:t>
            </a:r>
            <a:r>
              <a:rPr lang="es-ES" sz="1800" dirty="0" smtClean="0"/>
              <a:t>¿A qué dicen sí los mandamientos que dicen no? </a:t>
            </a:r>
          </a:p>
          <a:p>
            <a:pPr marL="0" indent="0">
              <a:buNone/>
            </a:pPr>
            <a:r>
              <a:rPr lang="es-ES" sz="1800" dirty="0" smtClean="0"/>
              <a:t>Valores ¿Desde dónde entendemos libertad, derechos, esperanza, futuro…? </a:t>
            </a:r>
          </a:p>
          <a:p>
            <a:pPr marL="0" indent="0">
              <a:buNone/>
            </a:pPr>
            <a:r>
              <a:rPr lang="es-ES" sz="1800" dirty="0" smtClean="0"/>
              <a:t>¿Bienestar = Bien común?</a:t>
            </a:r>
          </a:p>
          <a:p>
            <a:pPr marL="0" indent="0">
              <a:buNone/>
            </a:pPr>
            <a:r>
              <a:rPr lang="es-ES" sz="1800" dirty="0" smtClean="0"/>
              <a:t>Adquisición de virtudes que posibiliten vivir los valores. </a:t>
            </a:r>
            <a:endParaRPr lang="es-ES" sz="1800" b="1" i="1" dirty="0" smtClean="0">
              <a:solidFill>
                <a:schemeClr val="bg1"/>
              </a:solidFill>
            </a:endParaRPr>
          </a:p>
          <a:p>
            <a:pPr marL="0" indent="0">
              <a:buNone/>
            </a:pPr>
            <a:r>
              <a:rPr lang="es-ES" sz="1800" b="1" i="1" dirty="0" smtClean="0">
                <a:solidFill>
                  <a:schemeClr val="bg1"/>
                </a:solidFill>
              </a:rPr>
              <a:t>Nuevo horizonte a la moral: Bienaventuranzas. Buen Samaritano</a:t>
            </a:r>
          </a:p>
          <a:p>
            <a:pPr marL="0" indent="0">
              <a:buNone/>
            </a:pPr>
            <a:r>
              <a:rPr lang="es-ES" sz="1800" dirty="0" smtClean="0">
                <a:solidFill>
                  <a:srgbClr val="7030A0"/>
                </a:solidFill>
              </a:rPr>
              <a:t>Por </a:t>
            </a:r>
            <a:r>
              <a:rPr lang="es-ES" sz="1800" dirty="0">
                <a:solidFill>
                  <a:srgbClr val="7030A0"/>
                </a:solidFill>
              </a:rPr>
              <a:t>la dureza de vuestro corazón </a:t>
            </a:r>
            <a:r>
              <a:rPr lang="es-ES" sz="1800" dirty="0"/>
              <a:t>(Mt 19, 8</a:t>
            </a:r>
            <a:r>
              <a:rPr lang="es-ES" sz="1800" dirty="0" smtClean="0"/>
              <a:t>). </a:t>
            </a:r>
            <a:r>
              <a:rPr lang="es-ES" sz="1800" dirty="0" smtClean="0">
                <a:solidFill>
                  <a:schemeClr val="bg1"/>
                </a:solidFill>
              </a:rPr>
              <a:t>Necesitamos ayuda.</a:t>
            </a:r>
            <a:endParaRPr lang="es-ES" sz="1800" dirty="0" smtClean="0"/>
          </a:p>
          <a:p>
            <a:pPr marL="0" indent="0">
              <a:buNone/>
            </a:pPr>
            <a:r>
              <a:rPr lang="es-ES" sz="1600" dirty="0"/>
              <a:t>Derramaré sobre vosotros un agua pura que os purificará: de todas vuestras inmundicias e idolatrías os he de purificar</a:t>
            </a:r>
            <a:r>
              <a:rPr lang="es-ES" sz="1600" dirty="0" smtClean="0"/>
              <a:t>; de </a:t>
            </a:r>
            <a:r>
              <a:rPr lang="es-ES" sz="1600" dirty="0"/>
              <a:t>todas vuestras inmundicias e idolatrías os he de purificar; </a:t>
            </a:r>
            <a:r>
              <a:rPr lang="es-ES" sz="1600" dirty="0" smtClean="0"/>
              <a:t>y </a:t>
            </a:r>
            <a:r>
              <a:rPr lang="es-ES" sz="1600" dirty="0"/>
              <a:t>os daré un corazón nuevo, y os infundiré un espíritu nuevo; arrancaré de vuestra carne el corazón de piedra, y os daré un corazón de carne. </a:t>
            </a:r>
            <a:r>
              <a:rPr lang="es-ES" sz="1600" dirty="0" smtClean="0"/>
              <a:t>Os </a:t>
            </a:r>
            <a:r>
              <a:rPr lang="es-ES" sz="1600" dirty="0"/>
              <a:t>infundiré mi espíritu, y haré que caminéis según mis preceptos, y que guardéis y cumpláis mis </a:t>
            </a:r>
            <a:r>
              <a:rPr lang="es-ES" sz="1600" dirty="0" smtClean="0"/>
              <a:t>mandatos(Ez 36, 25-28)</a:t>
            </a:r>
            <a:endParaRPr lang="es-ES" sz="1600" dirty="0"/>
          </a:p>
          <a:p>
            <a:pPr marL="0" indent="0">
              <a:buNone/>
            </a:pPr>
            <a:r>
              <a:rPr lang="es-ES" sz="1800" b="1" i="1" dirty="0" smtClean="0">
                <a:solidFill>
                  <a:schemeClr val="bg1"/>
                </a:solidFill>
              </a:rPr>
              <a:t>Para ser santos e inmaculados ante Dios </a:t>
            </a:r>
            <a:r>
              <a:rPr lang="es-ES" sz="1800" b="1" i="1" dirty="0" smtClean="0">
                <a:solidFill>
                  <a:srgbClr val="FF0000"/>
                </a:solidFill>
              </a:rPr>
              <a:t>POR EL AMOR</a:t>
            </a:r>
            <a:r>
              <a:rPr lang="es-ES" sz="1800" b="1" i="1" dirty="0" smtClean="0">
                <a:solidFill>
                  <a:schemeClr val="bg1"/>
                </a:solidFill>
              </a:rPr>
              <a:t>. Gracia y naturaleza.</a:t>
            </a:r>
            <a:endParaRPr lang="es-ES" sz="1800" b="1" i="1" dirty="0">
              <a:solidFill>
                <a:schemeClr val="bg1"/>
              </a:solidFill>
            </a:endParaRPr>
          </a:p>
          <a:p>
            <a:pPr marL="0" indent="0">
              <a:buNone/>
            </a:pPr>
            <a:endParaRPr lang="es-ES" sz="1800" b="1" i="1" dirty="0">
              <a:solidFill>
                <a:schemeClr val="bg1"/>
              </a:solidFill>
            </a:endParaRPr>
          </a:p>
        </p:txBody>
      </p:sp>
    </p:spTree>
    <p:extLst>
      <p:ext uri="{BB962C8B-B14F-4D97-AF65-F5344CB8AC3E}">
        <p14:creationId xmlns:p14="http://schemas.microsoft.com/office/powerpoint/2010/main" xmlns="" val="1847310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5400" b="1" dirty="0" smtClean="0">
                <a:solidFill>
                  <a:srgbClr val="C00000"/>
                </a:solidFill>
              </a:rPr>
              <a:t>LOMLOE</a:t>
            </a:r>
            <a:endParaRPr lang="es-ES" sz="5400" b="1" dirty="0">
              <a:solidFill>
                <a:srgbClr val="C00000"/>
              </a:solidFill>
            </a:endParaRPr>
          </a:p>
        </p:txBody>
      </p:sp>
      <p:sp>
        <p:nvSpPr>
          <p:cNvPr id="3" name="2 Marcador de contenido"/>
          <p:cNvSpPr>
            <a:spLocks noGrp="1"/>
          </p:cNvSpPr>
          <p:nvPr>
            <p:ph idx="1"/>
          </p:nvPr>
        </p:nvSpPr>
        <p:spPr>
          <a:xfrm>
            <a:off x="457200" y="1600200"/>
            <a:ext cx="8435280" cy="4925144"/>
          </a:xfrm>
        </p:spPr>
        <p:txBody>
          <a:bodyPr>
            <a:normAutofit fontScale="85000" lnSpcReduction="20000"/>
          </a:bodyPr>
          <a:lstStyle/>
          <a:p>
            <a:pPr marL="0" indent="0">
              <a:buNone/>
            </a:pPr>
            <a:r>
              <a:rPr lang="es-ES" dirty="0" smtClean="0">
                <a:solidFill>
                  <a:srgbClr val="FF0000"/>
                </a:solidFill>
              </a:rPr>
              <a:t>Entrada en vigor de la Ley: </a:t>
            </a:r>
            <a:r>
              <a:rPr lang="es-ES" dirty="0" smtClean="0">
                <a:solidFill>
                  <a:srgbClr val="0070C0"/>
                </a:solidFill>
              </a:rPr>
              <a:t>19 de enero de 2021. </a:t>
            </a:r>
          </a:p>
          <a:p>
            <a:pPr marL="0" indent="0">
              <a:buNone/>
            </a:pPr>
            <a:endParaRPr lang="es-ES" dirty="0"/>
          </a:p>
          <a:p>
            <a:pPr marL="0" indent="0">
              <a:buNone/>
            </a:pPr>
            <a:r>
              <a:rPr lang="es-ES" b="1" dirty="0" smtClean="0"/>
              <a:t>A </a:t>
            </a:r>
            <a:r>
              <a:rPr lang="es-ES" b="1" dirty="0"/>
              <a:t>la entrada en vigor </a:t>
            </a:r>
            <a:r>
              <a:rPr lang="es-ES" dirty="0"/>
              <a:t>se aplican las modificaciones relativas a: </a:t>
            </a:r>
            <a:endParaRPr lang="es-ES" dirty="0" smtClean="0"/>
          </a:p>
          <a:p>
            <a:pPr marL="514350" indent="-514350">
              <a:buAutoNum type="alphaLcParenR"/>
            </a:pPr>
            <a:r>
              <a:rPr lang="es-ES" dirty="0" smtClean="0"/>
              <a:t>Participación </a:t>
            </a:r>
            <a:r>
              <a:rPr lang="es-ES" dirty="0"/>
              <a:t>y competencias de Consejo Escolar, Claustro y director o directora. </a:t>
            </a:r>
            <a:endParaRPr lang="es-ES" dirty="0" smtClean="0"/>
          </a:p>
          <a:p>
            <a:pPr marL="514350" indent="-514350">
              <a:buAutoNum type="alphaLcParenR"/>
            </a:pPr>
            <a:r>
              <a:rPr lang="es-ES" dirty="0" smtClean="0"/>
              <a:t>Autonomía </a:t>
            </a:r>
            <a:r>
              <a:rPr lang="es-ES" dirty="0"/>
              <a:t>de los centros docentes. </a:t>
            </a:r>
            <a:endParaRPr lang="es-ES" dirty="0" smtClean="0"/>
          </a:p>
          <a:p>
            <a:pPr marL="514350" indent="-514350">
              <a:buAutoNum type="alphaLcParenR"/>
            </a:pPr>
            <a:r>
              <a:rPr lang="es-ES" dirty="0" smtClean="0"/>
              <a:t>Selección </a:t>
            </a:r>
            <a:r>
              <a:rPr lang="es-ES" dirty="0"/>
              <a:t>del director o directora en los centros públicos. </a:t>
            </a:r>
            <a:endParaRPr lang="es-ES" dirty="0" smtClean="0"/>
          </a:p>
          <a:p>
            <a:pPr marL="514350" indent="-514350">
              <a:buAutoNum type="alphaLcParenR"/>
            </a:pPr>
            <a:r>
              <a:rPr lang="es-ES" dirty="0" smtClean="0"/>
              <a:t>Admisión </a:t>
            </a:r>
            <a:r>
              <a:rPr lang="es-ES" dirty="0"/>
              <a:t>de alumnos. (salvo que el proceso se hubiera iniciado con anterioridad a la entrada en vigor de la Ley). </a:t>
            </a:r>
            <a:endParaRPr lang="es-ES" dirty="0" smtClean="0">
              <a:solidFill>
                <a:srgbClr val="0070C0"/>
              </a:solidFill>
            </a:endParaRPr>
          </a:p>
          <a:p>
            <a:endParaRPr lang="es-ES" dirty="0" smtClean="0">
              <a:solidFill>
                <a:srgbClr val="FF0000"/>
              </a:solidFill>
            </a:endParaRPr>
          </a:p>
          <a:p>
            <a:endParaRPr lang="es-ES" dirty="0" smtClean="0">
              <a:solidFill>
                <a:srgbClr val="FF0000"/>
              </a:solidFill>
            </a:endParaRPr>
          </a:p>
          <a:p>
            <a:pPr marL="0" indent="0">
              <a:buNone/>
            </a:pPr>
            <a:endParaRPr lang="es-ES" dirty="0">
              <a:solidFill>
                <a:srgbClr val="FF0000"/>
              </a:solidFill>
            </a:endParaRPr>
          </a:p>
        </p:txBody>
      </p:sp>
    </p:spTree>
    <p:extLst>
      <p:ext uri="{BB962C8B-B14F-4D97-AF65-F5344CB8AC3E}">
        <p14:creationId xmlns:p14="http://schemas.microsoft.com/office/powerpoint/2010/main" xmlns="" val="2840320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b="1" dirty="0" smtClean="0">
                <a:solidFill>
                  <a:srgbClr val="C00000"/>
                </a:solidFill>
              </a:rPr>
              <a:t>Área 4. INNOVACIÓN </a:t>
            </a:r>
            <a:r>
              <a:rPr lang="es-ES" sz="3600" b="1" smtClean="0">
                <a:solidFill>
                  <a:srgbClr val="C00000"/>
                </a:solidFill>
              </a:rPr>
              <a:t>y COMPETENCIAS</a:t>
            </a:r>
            <a:endParaRPr lang="es-ES" sz="3600" b="1" dirty="0">
              <a:solidFill>
                <a:srgbClr val="C00000"/>
              </a:solidFill>
            </a:endParaRPr>
          </a:p>
        </p:txBody>
      </p:sp>
      <p:sp>
        <p:nvSpPr>
          <p:cNvPr id="4" name="3 Rectángulo"/>
          <p:cNvSpPr/>
          <p:nvPr/>
        </p:nvSpPr>
        <p:spPr>
          <a:xfrm>
            <a:off x="2003255" y="1556792"/>
            <a:ext cx="5137496" cy="923330"/>
          </a:xfrm>
          <a:prstGeom prst="rect">
            <a:avLst/>
          </a:prstGeom>
          <a:noFill/>
        </p:spPr>
        <p:txBody>
          <a:bodyPr wrap="none" lIns="91440" tIns="45720" rIns="91440" bIns="45720">
            <a:spAutoFit/>
          </a:bodyPr>
          <a:lstStyle/>
          <a:p>
            <a:pPr algn="ctr"/>
            <a:r>
              <a:rPr lang="es-E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AL SERVICIO DE…</a:t>
            </a:r>
            <a:endParaRPr lang="es-E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2 CuadroTexto"/>
          <p:cNvSpPr txBox="1"/>
          <p:nvPr/>
        </p:nvSpPr>
        <p:spPr>
          <a:xfrm>
            <a:off x="899592" y="3140968"/>
            <a:ext cx="7416824" cy="2677656"/>
          </a:xfrm>
          <a:prstGeom prst="rect">
            <a:avLst/>
          </a:prstGeom>
          <a:noFill/>
        </p:spPr>
        <p:txBody>
          <a:bodyPr wrap="square" rtlCol="0">
            <a:spAutoFit/>
          </a:bodyPr>
          <a:lstStyle/>
          <a:p>
            <a:pPr marL="342900" indent="-342900">
              <a:buAutoNum type="arabicPeriod"/>
            </a:pPr>
            <a:r>
              <a:rPr lang="es-ES" sz="2400" dirty="0" smtClean="0"/>
              <a:t>Desarrollo integral del alumno/a.</a:t>
            </a:r>
          </a:p>
          <a:p>
            <a:pPr marL="342900" indent="-342900">
              <a:buAutoNum type="arabicPeriod"/>
            </a:pPr>
            <a:r>
              <a:rPr lang="es-ES" sz="2400" dirty="0" smtClean="0"/>
              <a:t>Desarrolle la capacidad de razonamiento y reflexión.</a:t>
            </a:r>
          </a:p>
          <a:p>
            <a:pPr marL="342900" indent="-342900">
              <a:buAutoNum type="arabicPeriod"/>
            </a:pPr>
            <a:r>
              <a:rPr lang="es-ES" sz="2400" dirty="0" smtClean="0"/>
              <a:t>Adquirir las competencias que marca la Ley y las necesidades sociales.</a:t>
            </a:r>
          </a:p>
          <a:p>
            <a:pPr marL="342900" indent="-342900">
              <a:buAutoNum type="arabicPeriod"/>
            </a:pPr>
            <a:r>
              <a:rPr lang="es-ES" sz="2400" dirty="0" smtClean="0"/>
              <a:t>Hacer mejores personas</a:t>
            </a:r>
            <a:r>
              <a:rPr lang="es-ES" sz="2400" dirty="0"/>
              <a:t> </a:t>
            </a:r>
            <a:r>
              <a:rPr lang="es-ES" sz="2400" dirty="0" smtClean="0"/>
              <a:t>con sensibilidad a los demás y en especial a los más pobres y necesitados.</a:t>
            </a:r>
          </a:p>
          <a:p>
            <a:pPr marL="342900" indent="-342900">
              <a:buAutoNum type="arabicPeriod"/>
            </a:pPr>
            <a:r>
              <a:rPr lang="es-ES" sz="2400" dirty="0" smtClean="0"/>
              <a:t>Ponga las bases para una posible adhesión real a Cristo.</a:t>
            </a:r>
            <a:endParaRPr lang="es-ES" sz="2400" dirty="0"/>
          </a:p>
        </p:txBody>
      </p:sp>
    </p:spTree>
    <p:extLst>
      <p:ext uri="{BB962C8B-B14F-4D97-AF65-F5344CB8AC3E}">
        <p14:creationId xmlns:p14="http://schemas.microsoft.com/office/powerpoint/2010/main" xmlns="" val="2256157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an José, el hombre justo – El Carmelo en Tierra Santa"/>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19672" y="143685"/>
            <a:ext cx="5755163" cy="553583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1 Rectángulo"/>
          <p:cNvSpPr/>
          <p:nvPr/>
        </p:nvSpPr>
        <p:spPr>
          <a:xfrm>
            <a:off x="467544" y="5805264"/>
            <a:ext cx="8389349" cy="923330"/>
          </a:xfrm>
          <a:prstGeom prst="rect">
            <a:avLst/>
          </a:prstGeom>
          <a:noFill/>
        </p:spPr>
        <p:txBody>
          <a:bodyPr wrap="none" lIns="91440" tIns="45720" rIns="91440" bIns="45720">
            <a:spAutoFit/>
          </a:bodyPr>
          <a:lstStyle/>
          <a:p>
            <a:pPr algn="ctr"/>
            <a:r>
              <a:rPr lang="es-E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San José, ruega por nosotros</a:t>
            </a:r>
            <a:endParaRPr lang="es-E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xmlns="" val="17465500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5400" b="1" dirty="0" smtClean="0">
                <a:solidFill>
                  <a:srgbClr val="C00000"/>
                </a:solidFill>
              </a:rPr>
              <a:t>LOMLOE</a:t>
            </a:r>
            <a:endParaRPr lang="es-ES" sz="5400" b="1" dirty="0">
              <a:solidFill>
                <a:srgbClr val="C00000"/>
              </a:solidFill>
            </a:endParaRPr>
          </a:p>
        </p:txBody>
      </p:sp>
      <p:sp>
        <p:nvSpPr>
          <p:cNvPr id="3" name="2 Marcador de contenido"/>
          <p:cNvSpPr>
            <a:spLocks noGrp="1"/>
          </p:cNvSpPr>
          <p:nvPr>
            <p:ph idx="1"/>
          </p:nvPr>
        </p:nvSpPr>
        <p:spPr>
          <a:xfrm>
            <a:off x="457200" y="1600200"/>
            <a:ext cx="8435280" cy="4925144"/>
          </a:xfrm>
        </p:spPr>
        <p:txBody>
          <a:bodyPr>
            <a:normAutofit fontScale="92500" lnSpcReduction="10000"/>
          </a:bodyPr>
          <a:lstStyle/>
          <a:p>
            <a:pPr marL="0" indent="0" algn="ctr">
              <a:buNone/>
            </a:pPr>
            <a:r>
              <a:rPr lang="es-ES" dirty="0" smtClean="0">
                <a:solidFill>
                  <a:srgbClr val="FF0000"/>
                </a:solidFill>
              </a:rPr>
              <a:t>Entrarán en vigor el próximo curso 2021-2022:</a:t>
            </a:r>
          </a:p>
          <a:p>
            <a:pPr marL="0" indent="0">
              <a:buNone/>
            </a:pPr>
            <a:r>
              <a:rPr lang="es-ES" dirty="0" smtClean="0"/>
              <a:t>a</a:t>
            </a:r>
            <a:r>
              <a:rPr lang="es-ES" dirty="0"/>
              <a:t>) Nueva regulación de la evaluación y promoción de todas las etapas. </a:t>
            </a:r>
            <a:endParaRPr lang="es-ES" dirty="0" smtClean="0"/>
          </a:p>
          <a:p>
            <a:pPr marL="0" indent="0">
              <a:buNone/>
            </a:pPr>
            <a:r>
              <a:rPr lang="es-ES" dirty="0" smtClean="0"/>
              <a:t>b</a:t>
            </a:r>
            <a:r>
              <a:rPr lang="es-ES" dirty="0"/>
              <a:t>) Nuevas condiciones de titulación de Educación Secundaria Obligatoria, ciclos formativos de grado básico y Bachillerato. </a:t>
            </a:r>
            <a:endParaRPr lang="es-ES" dirty="0" smtClean="0"/>
          </a:p>
          <a:p>
            <a:pPr marL="0" indent="0">
              <a:buNone/>
            </a:pPr>
            <a:r>
              <a:rPr lang="es-ES" dirty="0" smtClean="0"/>
              <a:t>c</a:t>
            </a:r>
            <a:r>
              <a:rPr lang="es-ES" dirty="0"/>
              <a:t>) Titulación de las enseñanzas profesionales de Música y Danza. </a:t>
            </a:r>
            <a:endParaRPr lang="es-ES" dirty="0" smtClean="0"/>
          </a:p>
          <a:p>
            <a:pPr marL="0" indent="0">
              <a:buNone/>
            </a:pPr>
            <a:r>
              <a:rPr lang="es-ES" dirty="0" smtClean="0"/>
              <a:t>d</a:t>
            </a:r>
            <a:r>
              <a:rPr lang="es-ES" dirty="0"/>
              <a:t>) Condiciones de acceso a las diferentes enseñanzas.</a:t>
            </a:r>
            <a:endParaRPr lang="es-ES" dirty="0" smtClean="0">
              <a:solidFill>
                <a:srgbClr val="FF0000"/>
              </a:solidFill>
            </a:endParaRPr>
          </a:p>
          <a:p>
            <a:pPr marL="0" indent="0">
              <a:buNone/>
            </a:pPr>
            <a:endParaRPr lang="es-ES" dirty="0">
              <a:solidFill>
                <a:srgbClr val="FF0000"/>
              </a:solidFill>
            </a:endParaRPr>
          </a:p>
        </p:txBody>
      </p:sp>
    </p:spTree>
    <p:extLst>
      <p:ext uri="{BB962C8B-B14F-4D97-AF65-F5344CB8AC3E}">
        <p14:creationId xmlns:p14="http://schemas.microsoft.com/office/powerpoint/2010/main" xmlns="" val="553026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solidFill>
                  <a:srgbClr val="C00000"/>
                </a:solidFill>
              </a:rPr>
              <a:t>LOMLOE</a:t>
            </a:r>
            <a:endParaRPr lang="es-ES" b="1" dirty="0">
              <a:solidFill>
                <a:srgbClr val="C00000"/>
              </a:solidFill>
            </a:endParaRPr>
          </a:p>
        </p:txBody>
      </p:sp>
      <p:sp>
        <p:nvSpPr>
          <p:cNvPr id="3" name="2 Marcador de contenido"/>
          <p:cNvSpPr>
            <a:spLocks noGrp="1"/>
          </p:cNvSpPr>
          <p:nvPr>
            <p:ph idx="1"/>
          </p:nvPr>
        </p:nvSpPr>
        <p:spPr>
          <a:xfrm>
            <a:off x="457200" y="1600200"/>
            <a:ext cx="8435280" cy="4925144"/>
          </a:xfrm>
        </p:spPr>
        <p:txBody>
          <a:bodyPr>
            <a:normAutofit/>
          </a:bodyPr>
          <a:lstStyle/>
          <a:p>
            <a:pPr marL="457200" lvl="1" indent="0" algn="just">
              <a:buNone/>
            </a:pPr>
            <a:r>
              <a:rPr lang="es-ES" dirty="0" smtClean="0"/>
              <a:t>Se abre una nueva etapa de </a:t>
            </a:r>
            <a:r>
              <a:rPr lang="es-ES" dirty="0"/>
              <a:t>desarrollos </a:t>
            </a:r>
            <a:r>
              <a:rPr lang="es-ES" dirty="0" smtClean="0"/>
              <a:t>legislativos. Se centra sobre todo en la redacción de </a:t>
            </a:r>
            <a:r>
              <a:rPr lang="es-ES" dirty="0"/>
              <a:t>los </a:t>
            </a:r>
            <a:r>
              <a:rPr lang="es-ES" dirty="0" smtClean="0"/>
              <a:t>Decretos </a:t>
            </a:r>
            <a:r>
              <a:rPr lang="es-ES" dirty="0"/>
              <a:t>de </a:t>
            </a:r>
            <a:r>
              <a:rPr lang="es-ES" dirty="0" smtClean="0"/>
              <a:t>Enseñanzas Mínimas </a:t>
            </a:r>
            <a:r>
              <a:rPr lang="es-ES" dirty="0"/>
              <a:t>de cada </a:t>
            </a:r>
            <a:r>
              <a:rPr lang="es-ES" dirty="0" smtClean="0"/>
              <a:t>etapa y la elaboración de los nuevos currículos (previsiblemente con un perfil más pedagógico)</a:t>
            </a:r>
          </a:p>
          <a:p>
            <a:pPr marL="457200" lvl="1" indent="0" algn="just">
              <a:buNone/>
            </a:pPr>
            <a:endParaRPr lang="es-ES" dirty="0">
              <a:solidFill>
                <a:srgbClr val="0070C0"/>
              </a:solidFill>
            </a:endParaRPr>
          </a:p>
          <a:p>
            <a:pPr marL="457200" lvl="1" indent="0">
              <a:buNone/>
            </a:pPr>
            <a:r>
              <a:rPr lang="es-ES" dirty="0" smtClean="0"/>
              <a:t>Para ello el Ministerio de Educación ha abierto unos foros virtuales de debate en el siguiente enlace:</a:t>
            </a:r>
          </a:p>
          <a:p>
            <a:pPr marL="457200" lvl="1" indent="0" algn="ctr">
              <a:buNone/>
            </a:pPr>
            <a:r>
              <a:rPr lang="es-ES" b="1" dirty="0" smtClean="0">
                <a:solidFill>
                  <a:srgbClr val="0070C0"/>
                </a:solidFill>
              </a:rPr>
              <a:t>https:// curriculo.educacion.es/</a:t>
            </a:r>
          </a:p>
          <a:p>
            <a:pPr marL="914400" lvl="2" indent="0">
              <a:buNone/>
            </a:pPr>
            <a:endParaRPr lang="es-ES" dirty="0" smtClean="0">
              <a:solidFill>
                <a:srgbClr val="0070C0"/>
              </a:solidFill>
            </a:endParaRPr>
          </a:p>
          <a:p>
            <a:endParaRPr lang="es-ES" dirty="0" smtClean="0">
              <a:solidFill>
                <a:srgbClr val="FF0000"/>
              </a:solidFill>
            </a:endParaRPr>
          </a:p>
          <a:p>
            <a:endParaRPr lang="es-ES" dirty="0" smtClean="0">
              <a:solidFill>
                <a:srgbClr val="FF0000"/>
              </a:solidFill>
            </a:endParaRPr>
          </a:p>
          <a:p>
            <a:pPr marL="0" indent="0">
              <a:buNone/>
            </a:pPr>
            <a:endParaRPr lang="es-E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solidFill>
                  <a:srgbClr val="C00000"/>
                </a:solidFill>
              </a:rPr>
              <a:t>LOMLOE</a:t>
            </a:r>
            <a:endParaRPr lang="es-ES" b="1" dirty="0">
              <a:solidFill>
                <a:srgbClr val="C00000"/>
              </a:solidFill>
            </a:endParaRPr>
          </a:p>
        </p:txBody>
      </p:sp>
      <p:sp>
        <p:nvSpPr>
          <p:cNvPr id="3" name="2 Marcador de contenido"/>
          <p:cNvSpPr>
            <a:spLocks noGrp="1"/>
          </p:cNvSpPr>
          <p:nvPr>
            <p:ph idx="1"/>
          </p:nvPr>
        </p:nvSpPr>
        <p:spPr>
          <a:xfrm>
            <a:off x="457200" y="1600200"/>
            <a:ext cx="8435280" cy="4925144"/>
          </a:xfrm>
        </p:spPr>
        <p:txBody>
          <a:bodyPr>
            <a:normAutofit fontScale="92500" lnSpcReduction="20000"/>
          </a:bodyPr>
          <a:lstStyle/>
          <a:p>
            <a:pPr marL="0" indent="0">
              <a:buNone/>
            </a:pPr>
            <a:r>
              <a:rPr lang="es-ES" dirty="0" smtClean="0"/>
              <a:t>	La </a:t>
            </a:r>
            <a:r>
              <a:rPr lang="es-ES" dirty="0" err="1" smtClean="0"/>
              <a:t>Lomloe</a:t>
            </a:r>
            <a:r>
              <a:rPr lang="es-ES" dirty="0" smtClean="0"/>
              <a:t> recupera la </a:t>
            </a:r>
            <a:r>
              <a:rPr lang="es-ES" dirty="0"/>
              <a:t>distribución de competencias entre el Estado y las Comunidades Autónomas </a:t>
            </a:r>
            <a:r>
              <a:rPr lang="es-ES" dirty="0" smtClean="0"/>
              <a:t>en </a:t>
            </a:r>
            <a:r>
              <a:rPr lang="es-ES" dirty="0"/>
              <a:t>lo relativo a los contenidos básicos de las </a:t>
            </a:r>
            <a:r>
              <a:rPr lang="es-ES" dirty="0" smtClean="0"/>
              <a:t>Enseñanzas </a:t>
            </a:r>
            <a:r>
              <a:rPr lang="es-ES" dirty="0"/>
              <a:t>M</a:t>
            </a:r>
            <a:r>
              <a:rPr lang="es-ES" dirty="0" smtClean="0"/>
              <a:t>ínimas. Estará en manos de la CCAA en torno al </a:t>
            </a:r>
            <a:r>
              <a:rPr lang="es-ES" dirty="0"/>
              <a:t>50 por ciento </a:t>
            </a:r>
            <a:r>
              <a:rPr lang="es-ES" dirty="0" smtClean="0"/>
              <a:t>del desarrollo curricular. También se prevé </a:t>
            </a:r>
            <a:r>
              <a:rPr lang="es-ES" dirty="0"/>
              <a:t>la asignación de un porcentaje </a:t>
            </a:r>
            <a:r>
              <a:rPr lang="es-ES" dirty="0" smtClean="0"/>
              <a:t>del horario a </a:t>
            </a:r>
            <a:r>
              <a:rPr lang="es-ES" dirty="0"/>
              <a:t>los centros. </a:t>
            </a:r>
            <a:endParaRPr lang="es-ES" dirty="0" smtClean="0"/>
          </a:p>
          <a:p>
            <a:pPr marL="0" indent="0">
              <a:buNone/>
            </a:pPr>
            <a:r>
              <a:rPr lang="es-ES" dirty="0" smtClean="0"/>
              <a:t>	A la espera de </a:t>
            </a:r>
            <a:r>
              <a:rPr lang="es-ES" dirty="0"/>
              <a:t>la publicación de los Decretos de Enseñanzas Mínimas </a:t>
            </a:r>
            <a:r>
              <a:rPr lang="es-ES" dirty="0" smtClean="0"/>
              <a:t>(que previsiblemente no se retrasará), en cuanto a la ERE, </a:t>
            </a:r>
            <a:r>
              <a:rPr lang="es-ES" dirty="0"/>
              <a:t>ciertamente será decisivo lo </a:t>
            </a:r>
            <a:r>
              <a:rPr lang="es-ES" dirty="0" smtClean="0"/>
              <a:t>que llegue </a:t>
            </a:r>
            <a:r>
              <a:rPr lang="es-ES" dirty="0"/>
              <a:t>a </a:t>
            </a:r>
            <a:r>
              <a:rPr lang="es-ES" dirty="0" smtClean="0"/>
              <a:t>establecerse </a:t>
            </a:r>
            <a:r>
              <a:rPr lang="es-ES" dirty="0"/>
              <a:t>a nivel autonómico. </a:t>
            </a:r>
            <a:endParaRPr lang="es-ES" dirty="0">
              <a:solidFill>
                <a:srgbClr val="0070C0"/>
              </a:solidFill>
            </a:endParaRPr>
          </a:p>
          <a:p>
            <a:pPr marL="914400" lvl="2" indent="0">
              <a:buNone/>
            </a:pPr>
            <a:endParaRPr lang="es-ES" dirty="0" smtClean="0">
              <a:solidFill>
                <a:srgbClr val="0070C0"/>
              </a:solidFill>
            </a:endParaRPr>
          </a:p>
          <a:p>
            <a:endParaRPr lang="es-ES" dirty="0" smtClean="0">
              <a:solidFill>
                <a:srgbClr val="FF0000"/>
              </a:solidFill>
            </a:endParaRPr>
          </a:p>
          <a:p>
            <a:endParaRPr lang="es-ES" dirty="0" smtClean="0">
              <a:solidFill>
                <a:srgbClr val="FF0000"/>
              </a:solidFill>
            </a:endParaRPr>
          </a:p>
          <a:p>
            <a:pPr marL="0" indent="0">
              <a:buNone/>
            </a:pPr>
            <a:endParaRPr lang="es-ES" dirty="0">
              <a:solidFill>
                <a:srgbClr val="FF0000"/>
              </a:solidFill>
            </a:endParaRPr>
          </a:p>
        </p:txBody>
      </p:sp>
    </p:spTree>
    <p:extLst>
      <p:ext uri="{BB962C8B-B14F-4D97-AF65-F5344CB8AC3E}">
        <p14:creationId xmlns:p14="http://schemas.microsoft.com/office/powerpoint/2010/main" xmlns="" val="553026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solidFill>
                  <a:srgbClr val="C00000"/>
                </a:solidFill>
              </a:rPr>
              <a:t>LOMLOE</a:t>
            </a:r>
            <a:endParaRPr lang="es-ES" b="1" dirty="0">
              <a:solidFill>
                <a:srgbClr val="C00000"/>
              </a:solidFill>
            </a:endParaRPr>
          </a:p>
        </p:txBody>
      </p:sp>
      <p:sp>
        <p:nvSpPr>
          <p:cNvPr id="3" name="2 Marcador de contenido"/>
          <p:cNvSpPr>
            <a:spLocks noGrp="1"/>
          </p:cNvSpPr>
          <p:nvPr>
            <p:ph idx="1"/>
          </p:nvPr>
        </p:nvSpPr>
        <p:spPr>
          <a:xfrm>
            <a:off x="467544" y="1556792"/>
            <a:ext cx="8229600" cy="4785395"/>
          </a:xfrm>
        </p:spPr>
        <p:txBody>
          <a:bodyPr>
            <a:normAutofit fontScale="92500"/>
          </a:bodyPr>
          <a:lstStyle/>
          <a:p>
            <a:pPr marL="0" indent="0" algn="ctr">
              <a:buNone/>
            </a:pPr>
            <a:r>
              <a:rPr lang="es-ES" dirty="0">
                <a:solidFill>
                  <a:srgbClr val="FF0000"/>
                </a:solidFill>
              </a:rPr>
              <a:t>Calendario de implantación: </a:t>
            </a:r>
            <a:endParaRPr lang="es-ES" dirty="0" smtClean="0">
              <a:solidFill>
                <a:srgbClr val="FF0000"/>
              </a:solidFill>
            </a:endParaRPr>
          </a:p>
          <a:p>
            <a:pPr marL="0" indent="0" algn="ctr">
              <a:buNone/>
            </a:pPr>
            <a:r>
              <a:rPr lang="es-ES" dirty="0" smtClean="0">
                <a:solidFill>
                  <a:srgbClr val="FF0000"/>
                </a:solidFill>
              </a:rPr>
              <a:t>currículo</a:t>
            </a:r>
            <a:r>
              <a:rPr lang="es-ES" dirty="0">
                <a:solidFill>
                  <a:srgbClr val="FF0000"/>
                </a:solidFill>
              </a:rPr>
              <a:t>, organización y </a:t>
            </a:r>
            <a:r>
              <a:rPr lang="es-ES" dirty="0" smtClean="0">
                <a:solidFill>
                  <a:srgbClr val="FF0000"/>
                </a:solidFill>
              </a:rPr>
              <a:t>objetivos</a:t>
            </a:r>
          </a:p>
          <a:p>
            <a:pPr lvl="1"/>
            <a:r>
              <a:rPr lang="es-ES" dirty="0">
                <a:solidFill>
                  <a:srgbClr val="FFFF00"/>
                </a:solidFill>
              </a:rPr>
              <a:t>Curso </a:t>
            </a:r>
            <a:r>
              <a:rPr lang="es-ES" dirty="0" smtClean="0">
                <a:solidFill>
                  <a:srgbClr val="FFFF00"/>
                </a:solidFill>
              </a:rPr>
              <a:t>22-23</a:t>
            </a:r>
            <a:endParaRPr lang="es-ES" dirty="0">
              <a:solidFill>
                <a:srgbClr val="FFFF00"/>
              </a:solidFill>
            </a:endParaRPr>
          </a:p>
          <a:p>
            <a:pPr lvl="2"/>
            <a:r>
              <a:rPr lang="es-ES" dirty="0">
                <a:solidFill>
                  <a:srgbClr val="0070C0"/>
                </a:solidFill>
              </a:rPr>
              <a:t>Primaria: cursos 1º, 3º y 5º</a:t>
            </a:r>
          </a:p>
          <a:p>
            <a:pPr lvl="2"/>
            <a:r>
              <a:rPr lang="es-ES" dirty="0">
                <a:solidFill>
                  <a:srgbClr val="0070C0"/>
                </a:solidFill>
              </a:rPr>
              <a:t>Secundaria: 1º y 3º ESO y 1º Bachillerato</a:t>
            </a:r>
            <a:endParaRPr lang="es-ES" dirty="0">
              <a:solidFill>
                <a:srgbClr val="00B0F0"/>
              </a:solidFill>
            </a:endParaRPr>
          </a:p>
          <a:p>
            <a:pPr lvl="1"/>
            <a:r>
              <a:rPr lang="es-ES" dirty="0">
                <a:solidFill>
                  <a:srgbClr val="FFFF00"/>
                </a:solidFill>
              </a:rPr>
              <a:t>Curso </a:t>
            </a:r>
            <a:r>
              <a:rPr lang="es-ES" dirty="0" smtClean="0">
                <a:solidFill>
                  <a:srgbClr val="FFFF00"/>
                </a:solidFill>
              </a:rPr>
              <a:t>23-24</a:t>
            </a:r>
            <a:endParaRPr lang="es-ES" dirty="0">
              <a:solidFill>
                <a:srgbClr val="FFFF00"/>
              </a:solidFill>
            </a:endParaRPr>
          </a:p>
          <a:p>
            <a:pPr lvl="2"/>
            <a:r>
              <a:rPr lang="es-ES" dirty="0">
                <a:solidFill>
                  <a:srgbClr val="0070C0"/>
                </a:solidFill>
              </a:rPr>
              <a:t>Primaria: cursos 2º, 4º y 6º</a:t>
            </a:r>
          </a:p>
          <a:p>
            <a:pPr lvl="2"/>
            <a:r>
              <a:rPr lang="es-ES" dirty="0">
                <a:solidFill>
                  <a:srgbClr val="0070C0"/>
                </a:solidFill>
              </a:rPr>
              <a:t>Secundaria: 2º y 4º ESO y 2º Bachillerato.</a:t>
            </a:r>
          </a:p>
          <a:p>
            <a:pPr marL="0" lvl="2" indent="0" algn="just">
              <a:buNone/>
            </a:pPr>
            <a:r>
              <a:rPr lang="es-ES" b="1" dirty="0" smtClean="0"/>
              <a:t>Por </a:t>
            </a:r>
            <a:r>
              <a:rPr lang="es-ES" b="1" dirty="0"/>
              <a:t>tanto, el próximo curso, </a:t>
            </a:r>
            <a:r>
              <a:rPr lang="es-ES" b="1" dirty="0" smtClean="0"/>
              <a:t>21-22, </a:t>
            </a:r>
            <a:r>
              <a:rPr lang="es-ES" b="1" dirty="0"/>
              <a:t>aunque entren en vigor algunas cuestiones de organización escolar de la LOMLOE, no cambiarán los currículos ni la situación actual regulada por la LOMCE.</a:t>
            </a:r>
            <a:endParaRPr lang="es-ES" b="1" dirty="0">
              <a:solidFill>
                <a:srgbClr val="00B0F0"/>
              </a:solidFill>
            </a:endParaRPr>
          </a:p>
          <a:p>
            <a:endParaRPr lang="es-E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200" b="1" dirty="0" smtClean="0">
                <a:solidFill>
                  <a:srgbClr val="C00000"/>
                </a:solidFill>
              </a:rPr>
              <a:t>SITUACIÓN DE LA ERE CON LA LOMLOE</a:t>
            </a:r>
            <a:endParaRPr lang="es-ES" sz="3200" b="1" dirty="0">
              <a:solidFill>
                <a:srgbClr val="C00000"/>
              </a:solidFill>
            </a:endParaRPr>
          </a:p>
        </p:txBody>
      </p:sp>
      <p:sp>
        <p:nvSpPr>
          <p:cNvPr id="3" name="2 Marcador de contenido"/>
          <p:cNvSpPr>
            <a:spLocks noGrp="1"/>
          </p:cNvSpPr>
          <p:nvPr>
            <p:ph idx="1"/>
          </p:nvPr>
        </p:nvSpPr>
        <p:spPr>
          <a:xfrm>
            <a:off x="457200" y="1196752"/>
            <a:ext cx="8435280" cy="5328592"/>
          </a:xfrm>
        </p:spPr>
        <p:txBody>
          <a:bodyPr>
            <a:normAutofit/>
          </a:bodyPr>
          <a:lstStyle/>
          <a:p>
            <a:pPr marL="0" indent="0" algn="ctr">
              <a:buNone/>
            </a:pPr>
            <a:r>
              <a:rPr lang="es-ES" b="1" dirty="0">
                <a:solidFill>
                  <a:srgbClr val="FF0000"/>
                </a:solidFill>
              </a:rPr>
              <a:t>S</a:t>
            </a:r>
            <a:r>
              <a:rPr lang="es-ES" b="1" dirty="0" smtClean="0">
                <a:solidFill>
                  <a:srgbClr val="FF0000"/>
                </a:solidFill>
              </a:rPr>
              <a:t>in </a:t>
            </a:r>
            <a:r>
              <a:rPr lang="es-ES" b="1" dirty="0">
                <a:solidFill>
                  <a:srgbClr val="FF0000"/>
                </a:solidFill>
              </a:rPr>
              <a:t>asignatura espejo</a:t>
            </a:r>
          </a:p>
          <a:p>
            <a:pPr lvl="1">
              <a:buFontTx/>
              <a:buChar char="-"/>
            </a:pPr>
            <a:r>
              <a:rPr lang="es-ES" sz="2400" dirty="0" smtClean="0"/>
              <a:t>Volveremos </a:t>
            </a:r>
            <a:r>
              <a:rPr lang="es-ES" sz="2400" dirty="0"/>
              <a:t>al escenario ya conocido </a:t>
            </a:r>
            <a:r>
              <a:rPr lang="es-ES" sz="2400" dirty="0" smtClean="0"/>
              <a:t>de </a:t>
            </a:r>
            <a:r>
              <a:rPr lang="es-ES" sz="2400" dirty="0"/>
              <a:t>la </a:t>
            </a:r>
            <a:r>
              <a:rPr lang="es-ES" sz="2400" dirty="0" smtClean="0"/>
              <a:t>LOE: </a:t>
            </a:r>
            <a:r>
              <a:rPr lang="es-ES" sz="2400" dirty="0"/>
              <a:t>un área curricular para los que eligen Religión y una </a:t>
            </a:r>
            <a:r>
              <a:rPr lang="es-ES" sz="2400" b="1" dirty="0"/>
              <a:t>atención educativa</a:t>
            </a:r>
            <a:r>
              <a:rPr lang="es-ES" sz="2400" dirty="0"/>
              <a:t> para los que no elijen Religión, sin currículo, sin programación y sin evaluación</a:t>
            </a:r>
            <a:r>
              <a:rPr lang="es-ES" sz="2400" dirty="0" smtClean="0"/>
              <a:t>.</a:t>
            </a:r>
          </a:p>
          <a:p>
            <a:pPr lvl="1">
              <a:buFontTx/>
              <a:buChar char="-"/>
            </a:pPr>
            <a:r>
              <a:rPr lang="es-ES" sz="2400" dirty="0" smtClean="0"/>
              <a:t>Previsiblemente, generará </a:t>
            </a:r>
            <a:r>
              <a:rPr lang="es-ES" sz="2400" dirty="0"/>
              <a:t>numerosos problemas organizativos en la escuela y la gestión de los recursos humanos; sobre todo en Secundaria, porque “atender educativamente” a los alumnos es más complicado que impartirles una materia </a:t>
            </a:r>
            <a:r>
              <a:rPr lang="es-ES" sz="2400" dirty="0" smtClean="0"/>
              <a:t>curricular.</a:t>
            </a:r>
          </a:p>
          <a:p>
            <a:pPr lvl="1">
              <a:buFontTx/>
              <a:buChar char="-"/>
            </a:pPr>
            <a:r>
              <a:rPr lang="es-ES" sz="2400" dirty="0"/>
              <a:t>El binomio </a:t>
            </a:r>
            <a:r>
              <a:rPr lang="es-ES" sz="2400" dirty="0" smtClean="0"/>
              <a:t>existente hasta ahora de Religión </a:t>
            </a:r>
            <a:r>
              <a:rPr lang="es-ES" sz="2400" dirty="0"/>
              <a:t>/alternativa no es una solución </a:t>
            </a:r>
            <a:r>
              <a:rPr lang="es-ES" sz="2400" dirty="0" smtClean="0"/>
              <a:t>ideal, </a:t>
            </a:r>
            <a:r>
              <a:rPr lang="es-ES" sz="2400" dirty="0"/>
              <a:t>pero es la solución más habitual en la mayoría de los países europeos.</a:t>
            </a:r>
            <a:endParaRPr lang="es-ES" sz="2400" dirty="0">
              <a:solidFill>
                <a:srgbClr val="0070C0"/>
              </a:solidFill>
            </a:endParaRPr>
          </a:p>
          <a:p>
            <a:endParaRPr lang="es-ES" dirty="0" smtClean="0">
              <a:solidFill>
                <a:srgbClr val="FF0000"/>
              </a:solidFill>
            </a:endParaRPr>
          </a:p>
          <a:p>
            <a:endParaRPr lang="es-ES" dirty="0" smtClean="0">
              <a:solidFill>
                <a:srgbClr val="FF0000"/>
              </a:solidFill>
            </a:endParaRPr>
          </a:p>
          <a:p>
            <a:pPr marL="0" indent="0">
              <a:buNone/>
            </a:pPr>
            <a:endParaRPr lang="es-ES" dirty="0">
              <a:solidFill>
                <a:srgbClr val="FF0000"/>
              </a:solidFill>
            </a:endParaRPr>
          </a:p>
        </p:txBody>
      </p:sp>
    </p:spTree>
    <p:extLst>
      <p:ext uri="{BB962C8B-B14F-4D97-AF65-F5344CB8AC3E}">
        <p14:creationId xmlns:p14="http://schemas.microsoft.com/office/powerpoint/2010/main" xmlns="" val="1123159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200" b="1" dirty="0" smtClean="0">
                <a:solidFill>
                  <a:srgbClr val="C00000"/>
                </a:solidFill>
              </a:rPr>
              <a:t>SITUACIÓN DE LA ERE CON LA LOMLOE</a:t>
            </a:r>
            <a:endParaRPr lang="es-ES" sz="3200" b="1" dirty="0">
              <a:solidFill>
                <a:srgbClr val="C00000"/>
              </a:solidFill>
            </a:endParaRPr>
          </a:p>
        </p:txBody>
      </p:sp>
      <p:sp>
        <p:nvSpPr>
          <p:cNvPr id="3" name="2 Marcador de contenido"/>
          <p:cNvSpPr>
            <a:spLocks noGrp="1"/>
          </p:cNvSpPr>
          <p:nvPr>
            <p:ph idx="1"/>
          </p:nvPr>
        </p:nvSpPr>
        <p:spPr>
          <a:xfrm>
            <a:off x="457200" y="1412776"/>
            <a:ext cx="8435280" cy="5112568"/>
          </a:xfrm>
        </p:spPr>
        <p:txBody>
          <a:bodyPr>
            <a:normAutofit/>
          </a:bodyPr>
          <a:lstStyle/>
          <a:p>
            <a:pPr marL="0" indent="0" algn="ctr">
              <a:buNone/>
            </a:pPr>
            <a:r>
              <a:rPr lang="es-ES" b="1" dirty="0">
                <a:solidFill>
                  <a:srgbClr val="FF0000"/>
                </a:solidFill>
                <a:latin typeface="Poppins"/>
              </a:rPr>
              <a:t>Evaluable</a:t>
            </a:r>
            <a:endParaRPr lang="es-ES" b="1" dirty="0">
              <a:solidFill>
                <a:srgbClr val="2D2D2D"/>
              </a:solidFill>
              <a:latin typeface="Poppins"/>
            </a:endParaRPr>
          </a:p>
          <a:p>
            <a:pPr lvl="1">
              <a:buFontTx/>
              <a:buChar char="-"/>
            </a:pPr>
            <a:r>
              <a:rPr lang="es-ES" dirty="0" smtClean="0"/>
              <a:t>Con </a:t>
            </a:r>
            <a:r>
              <a:rPr lang="es-ES" dirty="0"/>
              <a:t>la LOMLOE la </a:t>
            </a:r>
            <a:r>
              <a:rPr lang="es-ES" dirty="0" smtClean="0"/>
              <a:t>Religión </a:t>
            </a:r>
            <a:r>
              <a:rPr lang="es-ES" b="1" dirty="0" smtClean="0"/>
              <a:t>NO deja de ser evaluable</a:t>
            </a:r>
            <a:r>
              <a:rPr lang="es-ES" sz="2400" dirty="0" smtClean="0"/>
              <a:t>.</a:t>
            </a:r>
          </a:p>
          <a:p>
            <a:pPr lvl="1">
              <a:buFontTx/>
              <a:buChar char="-"/>
            </a:pPr>
            <a:r>
              <a:rPr lang="es-ES" dirty="0" smtClean="0"/>
              <a:t>los </a:t>
            </a:r>
            <a:r>
              <a:rPr lang="es-ES" dirty="0"/>
              <a:t>alumnos que elijan Religión tendrán una materia escolar con su currículo</a:t>
            </a:r>
            <a:r>
              <a:rPr lang="es-ES" dirty="0" smtClean="0"/>
              <a:t>, </a:t>
            </a:r>
            <a:r>
              <a:rPr lang="es-ES" dirty="0"/>
              <a:t>programación </a:t>
            </a:r>
            <a:r>
              <a:rPr lang="es-ES" dirty="0" smtClean="0"/>
              <a:t>y correspondiente evaluación. El </a:t>
            </a:r>
            <a:r>
              <a:rPr lang="es-ES" dirty="0"/>
              <a:t>área de Religión será evaluable </a:t>
            </a:r>
            <a:r>
              <a:rPr lang="es-ES" b="1" dirty="0"/>
              <a:t>“en los mismos </a:t>
            </a:r>
            <a:r>
              <a:rPr lang="es-ES" b="1" dirty="0" smtClean="0"/>
              <a:t>términos y </a:t>
            </a:r>
            <a:r>
              <a:rPr lang="es-ES" b="1" dirty="0"/>
              <a:t>con los mismos efectos que </a:t>
            </a:r>
            <a:r>
              <a:rPr lang="es-ES" b="1" dirty="0" smtClean="0"/>
              <a:t>los </a:t>
            </a:r>
            <a:r>
              <a:rPr lang="es-ES" b="1" dirty="0"/>
              <a:t>de las otras áreas</a:t>
            </a:r>
            <a:r>
              <a:rPr lang="es-ES" dirty="0"/>
              <a:t>” </a:t>
            </a:r>
            <a:r>
              <a:rPr lang="es-ES" dirty="0" smtClean="0"/>
              <a:t>.</a:t>
            </a:r>
          </a:p>
          <a:p>
            <a:pPr lvl="1">
              <a:buFontTx/>
              <a:buChar char="-"/>
            </a:pPr>
            <a:r>
              <a:rPr lang="es-ES" dirty="0" smtClean="0"/>
              <a:t>Tanto por </a:t>
            </a:r>
            <a:r>
              <a:rPr lang="es-ES" b="1" dirty="0" smtClean="0"/>
              <a:t>la jurisprudencia existente como </a:t>
            </a:r>
            <a:r>
              <a:rPr lang="es-ES" b="1" dirty="0"/>
              <a:t>porque así lo ha anunciado el Ministerio</a:t>
            </a:r>
            <a:r>
              <a:rPr lang="es-ES" dirty="0"/>
              <a:t>, la evaluación de la materia de Religión está asegurada.</a:t>
            </a:r>
            <a:endParaRPr lang="es-ES" dirty="0" smtClean="0">
              <a:solidFill>
                <a:srgbClr val="FF0000"/>
              </a:solidFill>
            </a:endParaRPr>
          </a:p>
          <a:p>
            <a:endParaRPr lang="es-ES" dirty="0" smtClean="0">
              <a:solidFill>
                <a:srgbClr val="FF0000"/>
              </a:solidFill>
            </a:endParaRPr>
          </a:p>
          <a:p>
            <a:pPr marL="0" indent="0">
              <a:buNone/>
            </a:pPr>
            <a:endParaRPr lang="es-ES" dirty="0">
              <a:solidFill>
                <a:srgbClr val="FF0000"/>
              </a:solidFill>
            </a:endParaRPr>
          </a:p>
        </p:txBody>
      </p:sp>
    </p:spTree>
    <p:extLst>
      <p:ext uri="{BB962C8B-B14F-4D97-AF65-F5344CB8AC3E}">
        <p14:creationId xmlns:p14="http://schemas.microsoft.com/office/powerpoint/2010/main" xmlns="" val="2849867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7370</TotalTime>
  <Words>2757</Words>
  <Application>Microsoft Office PowerPoint</Application>
  <PresentationFormat>Presentación en pantalla (4:3)</PresentationFormat>
  <Paragraphs>248</Paragraphs>
  <Slides>31</Slides>
  <Notes>0</Notes>
  <HiddenSlides>0</HiddenSlides>
  <MMClips>0</MMClips>
  <ScaleCrop>false</ScaleCrop>
  <HeadingPairs>
    <vt:vector size="4" baseType="variant">
      <vt:variant>
        <vt:lpstr>Tema</vt:lpstr>
      </vt:variant>
      <vt:variant>
        <vt:i4>1</vt:i4>
      </vt:variant>
      <vt:variant>
        <vt:lpstr>Títulos de diapositiva</vt:lpstr>
      </vt:variant>
      <vt:variant>
        <vt:i4>31</vt:i4>
      </vt:variant>
    </vt:vector>
  </HeadingPairs>
  <TitlesOfParts>
    <vt:vector size="32" baseType="lpstr">
      <vt:lpstr>Tema de Office</vt:lpstr>
      <vt:lpstr>ENCUENTRO DE PROFESORES Enero 2021</vt:lpstr>
      <vt:lpstr>PUESTA AL DÍA</vt:lpstr>
      <vt:lpstr>LOMLOE</vt:lpstr>
      <vt:lpstr>LOMLOE</vt:lpstr>
      <vt:lpstr>LOMLOE</vt:lpstr>
      <vt:lpstr>LOMLOE</vt:lpstr>
      <vt:lpstr>LOMLOE</vt:lpstr>
      <vt:lpstr>SITUACIÓN DE LA ERE CON LA LOMLOE</vt:lpstr>
      <vt:lpstr>SITUACIÓN DE LA ERE CON LA LOMLOE</vt:lpstr>
      <vt:lpstr>SITUACIÓN DE LA ERE CON LA LOMLOE</vt:lpstr>
      <vt:lpstr>SITUACIÓN DE LA ERE CON LA LOMLOE</vt:lpstr>
      <vt:lpstr>SITUACIÓN DE LA ERE CON LA LOMLOE</vt:lpstr>
      <vt:lpstr>SITUACIÓN DE LA ERE CON LA LOMLOE</vt:lpstr>
      <vt:lpstr>Lo que regulaba la LOE para Infantil</vt:lpstr>
      <vt:lpstr>Lo que regulaba la LOE para Primaria</vt:lpstr>
      <vt:lpstr>Lo que regulaba la LOE para Secundaria</vt:lpstr>
      <vt:lpstr>Lo que regulaba la LOE para Bachillerato</vt:lpstr>
      <vt:lpstr>Pensando en el nuevo currículo ERE</vt:lpstr>
      <vt:lpstr>CUATRO ÁREAS</vt:lpstr>
      <vt:lpstr>Área 1. MARCO CIVIL</vt:lpstr>
      <vt:lpstr>Área 1. MARCO ECLESIAL</vt:lpstr>
      <vt:lpstr>Área 2. RETOS EDUCATIVOS</vt:lpstr>
      <vt:lpstr>Área 3. Contenidos teológicos  (y antropológicos)</vt:lpstr>
      <vt:lpstr>1. La búsquedad de la verdad</vt:lpstr>
      <vt:lpstr>2. Hablar de Dios</vt:lpstr>
      <vt:lpstr>3. Búsqueda del sentido</vt:lpstr>
      <vt:lpstr>3. Búsqueda del sentido</vt:lpstr>
      <vt:lpstr>3. Búsqueda del sentido</vt:lpstr>
      <vt:lpstr>4. La respuesta moral </vt:lpstr>
      <vt:lpstr>Área 4. INNOVACIÓN y COMPETENCIAS</vt:lpstr>
      <vt:lpstr>Diapositiva 31</vt:lpstr>
    </vt:vector>
  </TitlesOfParts>
  <Company>www.intercambiosvirtuales.org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Programación  curso 2016/17</dc:title>
  <dc:creator>www.intercambiosvirtuales.org</dc:creator>
  <cp:lastModifiedBy>miguel.aguinaga</cp:lastModifiedBy>
  <cp:revision>202</cp:revision>
  <dcterms:created xsi:type="dcterms:W3CDTF">2016-09-27T09:42:38Z</dcterms:created>
  <dcterms:modified xsi:type="dcterms:W3CDTF">2021-01-21T13:24:11Z</dcterms:modified>
</cp:coreProperties>
</file>